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62" r:id="rId5"/>
    <p:sldId id="258" r:id="rId6"/>
    <p:sldId id="260" r:id="rId7"/>
    <p:sldId id="301" r:id="rId8"/>
    <p:sldId id="302" r:id="rId9"/>
    <p:sldId id="303" r:id="rId10"/>
    <p:sldId id="288" r:id="rId11"/>
    <p:sldId id="295" r:id="rId12"/>
    <p:sldId id="296" r:id="rId13"/>
    <p:sldId id="263" r:id="rId14"/>
    <p:sldId id="272" r:id="rId15"/>
    <p:sldId id="271" r:id="rId16"/>
    <p:sldId id="264" r:id="rId17"/>
    <p:sldId id="273" r:id="rId18"/>
    <p:sldId id="297" r:id="rId19"/>
    <p:sldId id="274" r:id="rId20"/>
    <p:sldId id="265" r:id="rId21"/>
    <p:sldId id="275" r:id="rId22"/>
    <p:sldId id="266" r:id="rId23"/>
    <p:sldId id="276" r:id="rId24"/>
    <p:sldId id="267" r:id="rId25"/>
    <p:sldId id="290" r:id="rId26"/>
    <p:sldId id="291" r:id="rId27"/>
    <p:sldId id="292" r:id="rId28"/>
    <p:sldId id="293" r:id="rId29"/>
    <p:sldId id="294" r:id="rId30"/>
    <p:sldId id="289" r:id="rId31"/>
    <p:sldId id="259" r:id="rId32"/>
    <p:sldId id="300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2019/12/20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6505403"/>
            <a:ext cx="2411760" cy="352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新</a:t>
            </a:r>
            <a:r>
              <a:rPr lang="en-US" altLang="zh-TW" dirty="0" smtClean="0"/>
              <a:t>1G/600M</a:t>
            </a:r>
            <a:r>
              <a:rPr lang="zh-TW" altLang="en-US" dirty="0" smtClean="0"/>
              <a:t>規劃</a:t>
            </a:r>
            <a:r>
              <a:rPr lang="zh-TW" altLang="en-US" dirty="0"/>
              <a:t>網路</a:t>
            </a:r>
            <a:r>
              <a:rPr lang="zh-TW" altLang="en-US" dirty="0" smtClean="0"/>
              <a:t>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Vigor</a:t>
            </a:r>
            <a:r>
              <a:rPr lang="zh-TW" altLang="en-US" dirty="0" smtClean="0"/>
              <a:t>篇</a:t>
            </a:r>
            <a:r>
              <a:rPr lang="en-US" altLang="zh-TW" dirty="0" smtClean="0"/>
              <a:t>-</a:t>
            </a:r>
            <a:r>
              <a:rPr lang="zh-TW" altLang="en-US" dirty="0" smtClean="0"/>
              <a:t>出租套房</a:t>
            </a:r>
            <a:r>
              <a:rPr lang="en-US" altLang="zh-TW" dirty="0" smtClean="0"/>
              <a:t>/</a:t>
            </a:r>
            <a:r>
              <a:rPr lang="zh-TW" altLang="en-US" dirty="0" smtClean="0"/>
              <a:t>飯店</a:t>
            </a:r>
            <a:r>
              <a:rPr lang="en-US" altLang="zh-TW" dirty="0" smtClean="0"/>
              <a:t>/</a:t>
            </a:r>
            <a:r>
              <a:rPr lang="zh-TW" altLang="en-US" dirty="0" smtClean="0"/>
              <a:t>咖啡廳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5045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VigorAP810/VigorAP903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自帶</a:t>
            </a:r>
            <a:r>
              <a:rPr lang="en-US" altLang="zh-TW" dirty="0" smtClean="0"/>
              <a:t>Switch Hub</a:t>
            </a:r>
            <a:r>
              <a:rPr lang="zh-TW" altLang="en-US" dirty="0" smtClean="0"/>
              <a:t>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 descr="http://www.ublink.org/images/stories/DrayTek/AP800/vigorap800-app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54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區域網路</a:t>
            </a:r>
            <a:r>
              <a:rPr lang="en-US" altLang="zh-TW" dirty="0" err="1" smtClean="0"/>
              <a:t>Lan</a:t>
            </a:r>
            <a:r>
              <a:rPr lang="zh-TW" altLang="en-US" dirty="0" smtClean="0"/>
              <a:t>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0832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721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VLAN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1655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652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頻寬管理方式一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允許自動調整取得最佳頻寬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235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頻寬管理</a:t>
            </a:r>
            <a:r>
              <a:rPr lang="zh-TW" altLang="en-US" dirty="0" smtClean="0"/>
              <a:t>方式二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聰明頻寬限制，超頻自動限制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6489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0320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連線數管理方式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0"/>
            <a:ext cx="8424936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545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Wifi</a:t>
            </a:r>
            <a:r>
              <a:rPr lang="zh-TW" altLang="en-US" dirty="0" smtClean="0"/>
              <a:t>無線網路使用者登入方式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User</a:t>
            </a:r>
            <a:r>
              <a:rPr lang="zh-TW" altLang="en-US" dirty="0" smtClean="0"/>
              <a:t>自己自接 </a:t>
            </a:r>
            <a:r>
              <a:rPr lang="en-US" altLang="zh-TW" dirty="0" err="1" smtClean="0"/>
              <a:t>Wifi</a:t>
            </a:r>
            <a:endParaRPr lang="en-US" altLang="zh-TW" dirty="0" smtClean="0"/>
          </a:p>
          <a:p>
            <a:r>
              <a:rPr lang="zh-TW" altLang="en-US" dirty="0" smtClean="0"/>
              <a:t>傳統的驗證</a:t>
            </a:r>
            <a:r>
              <a:rPr lang="zh-TW" altLang="en-US" dirty="0"/>
              <a:t>鎖</a:t>
            </a:r>
            <a:r>
              <a:rPr lang="en-US" altLang="zh-TW" dirty="0"/>
              <a:t>MAC/WEP/WPA/WPA2/802.1x</a:t>
            </a:r>
          </a:p>
          <a:p>
            <a:r>
              <a:rPr lang="en-US" altLang="zh-TW" dirty="0" err="1" smtClean="0"/>
              <a:t>VigorAPM</a:t>
            </a:r>
            <a:r>
              <a:rPr lang="zh-TW" altLang="en-US" dirty="0" smtClean="0"/>
              <a:t>可以管理的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統一管理 </a:t>
            </a:r>
            <a:r>
              <a:rPr lang="en-US" altLang="zh-TW" dirty="0" smtClean="0"/>
              <a:t>VigorAP810/902/910C</a:t>
            </a:r>
          </a:p>
          <a:p>
            <a:pPr lvl="1"/>
            <a:r>
              <a:rPr lang="zh-TW" altLang="en-US" dirty="0" smtClean="0"/>
              <a:t>本</a:t>
            </a:r>
            <a:r>
              <a:rPr lang="zh-TW" altLang="en-US" dirty="0"/>
              <a:t>機驗證</a:t>
            </a:r>
            <a:endParaRPr lang="en-US" altLang="zh-TW" dirty="0"/>
          </a:p>
          <a:p>
            <a:pPr lvl="1"/>
            <a:r>
              <a:rPr lang="en-US" altLang="zh-TW" dirty="0" smtClean="0"/>
              <a:t>Radius</a:t>
            </a:r>
            <a:endParaRPr lang="en-US" altLang="zh-TW" dirty="0"/>
          </a:p>
          <a:p>
            <a:pPr lvl="1"/>
            <a:r>
              <a:rPr lang="en-US" altLang="zh-TW" dirty="0"/>
              <a:t>LDAP(</a:t>
            </a:r>
            <a:r>
              <a:rPr lang="zh-TW" altLang="en-US" dirty="0"/>
              <a:t>大架構使用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303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可以設定的登入畫面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17132"/>
            <a:ext cx="6624736" cy="51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3118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048672" cy="623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988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歡迎訊息與佈告欄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1261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556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出租套房規劃</a:t>
            </a:r>
            <a:r>
              <a:rPr lang="en-US" altLang="zh-TW" dirty="0" smtClean="0"/>
              <a:t>-</a:t>
            </a:r>
            <a:r>
              <a:rPr lang="zh-TW" altLang="en-US" dirty="0" smtClean="0"/>
              <a:t>飯店</a:t>
            </a:r>
            <a:r>
              <a:rPr lang="en-US" altLang="zh-TW" dirty="0" smtClean="0"/>
              <a:t>/</a:t>
            </a:r>
            <a:r>
              <a:rPr lang="zh-TW" altLang="en-US" dirty="0" smtClean="0"/>
              <a:t>咖啡廳適用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新</a:t>
            </a:r>
            <a:r>
              <a:rPr lang="en-US" altLang="zh-TW" dirty="0" smtClean="0"/>
              <a:t>1G/600M</a:t>
            </a:r>
            <a:r>
              <a:rPr lang="zh-TW" altLang="en-US" dirty="0" smtClean="0"/>
              <a:t>頻寬越來越快，設備有些也該更新了</a:t>
            </a:r>
            <a:endParaRPr lang="en-US" altLang="zh-TW" dirty="0" smtClean="0"/>
          </a:p>
          <a:p>
            <a:r>
              <a:rPr lang="zh-TW" altLang="en-US" dirty="0" smtClean="0"/>
              <a:t>管理方式也可以不一樣了</a:t>
            </a:r>
            <a:endParaRPr lang="en-US" altLang="zh-TW" dirty="0" smtClean="0"/>
          </a:p>
          <a:p>
            <a:r>
              <a:rPr lang="en-US" altLang="zh-TW" dirty="0" err="1" smtClean="0"/>
              <a:t>Wifi</a:t>
            </a:r>
            <a:r>
              <a:rPr lang="en-US" altLang="zh-TW" dirty="0" smtClean="0"/>
              <a:t> </a:t>
            </a:r>
            <a:r>
              <a:rPr lang="zh-TW" altLang="en-US" dirty="0" smtClean="0"/>
              <a:t>無線網路的部份可能也該增加了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2743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防干擾部份</a:t>
            </a:r>
            <a:r>
              <a:rPr lang="en-US" altLang="zh-TW" dirty="0" smtClean="0"/>
              <a:t>-</a:t>
            </a:r>
            <a:r>
              <a:rPr lang="zh-TW" altLang="en-US" dirty="0" smtClean="0"/>
              <a:t>傻瓜</a:t>
            </a:r>
            <a:r>
              <a:rPr lang="zh-TW" altLang="en-US" dirty="0"/>
              <a:t>式</a:t>
            </a:r>
            <a:r>
              <a:rPr lang="en-US" altLang="zh-TW" dirty="0" err="1"/>
              <a:t>vLan</a:t>
            </a:r>
            <a:r>
              <a:rPr lang="zh-TW" altLang="en-US" dirty="0"/>
              <a:t>的</a:t>
            </a:r>
            <a:r>
              <a:rPr lang="zh-TW" altLang="en-US" dirty="0" smtClean="0"/>
              <a:t>功能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UBS-2008G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zh-TW" altLang="zh-TW" dirty="0" smtClean="0"/>
              <a:t>不</a:t>
            </a:r>
            <a:r>
              <a:rPr lang="zh-TW" altLang="zh-TW" dirty="0"/>
              <a:t>需專業網路人員也會安裝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每</a:t>
            </a:r>
            <a:r>
              <a:rPr lang="en-US" altLang="zh-TW" dirty="0"/>
              <a:t>Port</a:t>
            </a:r>
            <a:r>
              <a:rPr lang="zh-TW" altLang="zh-TW" dirty="0"/>
              <a:t>獨立切開，互不干擾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 smtClean="0"/>
              <a:t>解決</a:t>
            </a:r>
            <a:r>
              <a:rPr lang="en-US" altLang="zh-TW" dirty="0"/>
              <a:t>ARP</a:t>
            </a:r>
            <a:r>
              <a:rPr lang="zh-TW" altLang="zh-TW" dirty="0"/>
              <a:t>病毒，網路剪刀手，網路癱瘓等問題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解決私接分享器亂配發</a:t>
            </a:r>
            <a:r>
              <a:rPr lang="en-US" altLang="zh-TW" dirty="0"/>
              <a:t>IP</a:t>
            </a:r>
            <a:r>
              <a:rPr lang="zh-TW" altLang="zh-TW" dirty="0"/>
              <a:t>，造成電腦無法上網的問題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防止中毒</a:t>
            </a:r>
            <a:r>
              <a:rPr lang="en-US" altLang="zh-TW" dirty="0"/>
              <a:t>&amp;</a:t>
            </a:r>
            <a:r>
              <a:rPr lang="zh-TW" altLang="zh-TW" dirty="0"/>
              <a:t>資料外洩風險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體積小，可放置於弱電箱內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鐵殼無風扇設計，穩定不熱當</a:t>
            </a:r>
          </a:p>
          <a:p>
            <a:pPr lvl="0"/>
            <a:r>
              <a:rPr lang="zh-TW" altLang="zh-TW" dirty="0"/>
              <a:t>產品</a:t>
            </a:r>
            <a:r>
              <a:rPr lang="en-US" altLang="zh-TW" dirty="0"/>
              <a:t>100%</a:t>
            </a:r>
            <a:r>
              <a:rPr lang="zh-TW" altLang="zh-TW" dirty="0"/>
              <a:t>台灣研發，台灣製造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2066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防干擾部份</a:t>
            </a:r>
            <a:r>
              <a:rPr lang="en-US" altLang="zh-TW" dirty="0" smtClean="0"/>
              <a:t>-Loop Stop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zh-TW" altLang="zh-TW" dirty="0"/>
              <a:t>可做到單</a:t>
            </a:r>
            <a:r>
              <a:rPr lang="en-US" altLang="zh-TW" dirty="0"/>
              <a:t>Port Loop Stop</a:t>
            </a:r>
            <a:r>
              <a:rPr lang="zh-TW" altLang="zh-TW" dirty="0"/>
              <a:t>功能，下層的交換器產生</a:t>
            </a:r>
            <a:r>
              <a:rPr lang="en-US" altLang="zh-TW" dirty="0"/>
              <a:t>Loop</a:t>
            </a:r>
            <a:r>
              <a:rPr lang="zh-TW" altLang="zh-TW" dirty="0"/>
              <a:t>不受影響</a:t>
            </a:r>
            <a:r>
              <a:rPr lang="en-US" altLang="zh-TW" dirty="0"/>
              <a:t>.</a:t>
            </a:r>
            <a:endParaRPr lang="zh-TW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機型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UBS-2008G</a:t>
            </a:r>
          </a:p>
          <a:p>
            <a:pPr lvl="1"/>
            <a:r>
              <a:rPr lang="en-US" altLang="zh-TW" dirty="0" smtClean="0"/>
              <a:t>UBS-5324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G1080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G1280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G2280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P1092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P1100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P1280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P2280</a:t>
            </a:r>
          </a:p>
        </p:txBody>
      </p:sp>
    </p:spTree>
    <p:extLst>
      <p:ext uri="{BB962C8B-B14F-4D97-AF65-F5344CB8AC3E}">
        <p14:creationId xmlns:p14="http://schemas.microsoft.com/office/powerpoint/2010/main" xmlns="" val="171424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遠端管理方式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340768"/>
            <a:ext cx="785772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3814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線上即時問題查詢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64394" cy="522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3719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Syslog</a:t>
            </a:r>
            <a:r>
              <a:rPr lang="zh-TW" altLang="en-US" dirty="0" smtClean="0"/>
              <a:t>記錄方式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或是安裝</a:t>
            </a:r>
            <a:r>
              <a:rPr lang="en-US" altLang="zh-TW" dirty="0" err="1" smtClean="0"/>
              <a:t>SamrtMonitor</a:t>
            </a:r>
            <a:r>
              <a:rPr lang="zh-TW" altLang="en-US" dirty="0" smtClean="0"/>
              <a:t>記錄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560840" cy="50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9769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UBS-2008G</a:t>
            </a:r>
            <a:r>
              <a:rPr lang="zh-TW" altLang="en-US" dirty="0" smtClean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UBS-2008G</a:t>
            </a:r>
          </a:p>
          <a:p>
            <a:pPr lvl="1"/>
            <a:r>
              <a:rPr lang="en-US" altLang="zh-TW" dirty="0" smtClean="0"/>
              <a:t>8 Port Giga </a:t>
            </a:r>
            <a:r>
              <a:rPr lang="en-US" altLang="zh-TW" dirty="0" err="1" smtClean="0"/>
              <a:t>PortBse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VLAN+Loop</a:t>
            </a:r>
            <a:r>
              <a:rPr lang="en-US" altLang="zh-TW" dirty="0" smtClean="0"/>
              <a:t> Stop</a:t>
            </a:r>
            <a:endParaRPr lang="zh-TW" altLang="zh-TW" dirty="0" smtClean="0"/>
          </a:p>
          <a:p>
            <a:r>
              <a:rPr lang="en-US" altLang="zh-TW" dirty="0" smtClean="0"/>
              <a:t>Loop</a:t>
            </a:r>
            <a:r>
              <a:rPr lang="zh-TW" altLang="zh-TW" dirty="0" smtClean="0"/>
              <a:t>指示燈</a:t>
            </a:r>
          </a:p>
          <a:p>
            <a:pPr lvl="1"/>
            <a:r>
              <a:rPr lang="zh-TW" altLang="en-US" dirty="0" smtClean="0"/>
              <a:t>指</a:t>
            </a:r>
            <a:r>
              <a:rPr lang="zh-TW" altLang="zh-TW" dirty="0" smtClean="0"/>
              <a:t>示在第幾</a:t>
            </a:r>
            <a:r>
              <a:rPr lang="en-US" altLang="zh-TW" dirty="0" smtClean="0"/>
              <a:t>Port</a:t>
            </a:r>
            <a:r>
              <a:rPr lang="zh-TW" altLang="zh-TW" dirty="0" smtClean="0"/>
              <a:t>發生</a:t>
            </a:r>
            <a:r>
              <a:rPr lang="en-US" altLang="zh-TW" dirty="0" smtClean="0"/>
              <a:t>Loop</a:t>
            </a:r>
            <a:endParaRPr lang="zh-TW" altLang="zh-TW" dirty="0" smtClean="0"/>
          </a:p>
          <a:p>
            <a:r>
              <a:rPr lang="zh-TW" altLang="zh-TW" b="1" dirty="0" smtClean="0"/>
              <a:t>體積大小：</a:t>
            </a:r>
            <a:endParaRPr lang="zh-TW" altLang="zh-TW" dirty="0" smtClean="0"/>
          </a:p>
          <a:p>
            <a:pPr lvl="1"/>
            <a:r>
              <a:rPr lang="en-US" altLang="zh-TW" dirty="0" smtClean="0"/>
              <a:t>UBS-2008G</a:t>
            </a:r>
            <a:r>
              <a:rPr lang="zh-TW" altLang="zh-TW" dirty="0" smtClean="0"/>
              <a:t>，</a:t>
            </a:r>
            <a:r>
              <a:rPr lang="en-US" altLang="zh-TW" dirty="0" smtClean="0"/>
              <a:t>136x88x30mm</a:t>
            </a:r>
            <a:endParaRPr lang="zh-TW" altLang="zh-TW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62759945"/>
              </p:ext>
            </p:extLst>
          </p:nvPr>
        </p:nvGraphicFramePr>
        <p:xfrm>
          <a:off x="5686594" y="4653136"/>
          <a:ext cx="3467100" cy="1409700"/>
        </p:xfrm>
        <a:graphic>
          <a:graphicData uri="http://schemas.openxmlformats.org/presentationml/2006/ole">
            <p:oleObj spid="_x0000_s16452" name="PhotoImpact" r:id="rId3" imgW="5895238" imgH="2400000" progId="PI3.Image">
              <p:embed/>
            </p:oleObj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143436"/>
              </p:ext>
            </p:extLst>
          </p:nvPr>
        </p:nvGraphicFramePr>
        <p:xfrm>
          <a:off x="7596336" y="1628800"/>
          <a:ext cx="1133475" cy="1133475"/>
        </p:xfrm>
        <a:graphic>
          <a:graphicData uri="http://schemas.openxmlformats.org/presentationml/2006/ole">
            <p:oleObj spid="_x0000_s16453" name="PhotoImpact" r:id="rId4" imgW="3707937" imgH="3707937" progId="PI3.Image">
              <p:embed/>
            </p:oleObj>
          </a:graphicData>
        </a:graphic>
      </p:graphicFrame>
      <p:pic>
        <p:nvPicPr>
          <p:cNvPr id="10" name="Picture 75" descr="http://www.ublink.org/images/UBLink/ubs-2008g-v2/IMG_20170816_155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780928"/>
            <a:ext cx="2768824" cy="1557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0828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架構圖一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6177784"/>
              </p:ext>
            </p:extLst>
          </p:nvPr>
        </p:nvGraphicFramePr>
        <p:xfrm>
          <a:off x="1043608" y="1556792"/>
          <a:ext cx="7200800" cy="4452862"/>
        </p:xfrm>
        <a:graphic>
          <a:graphicData uri="http://schemas.openxmlformats.org/presentationml/2006/ole">
            <p:oleObj spid="_x0000_s17431" name="PhotoImpact" r:id="rId3" imgW="5092063" imgH="3136508" progId="PI3.Im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9388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架構圖二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6080568"/>
              </p:ext>
            </p:extLst>
          </p:nvPr>
        </p:nvGraphicFramePr>
        <p:xfrm>
          <a:off x="467544" y="1556792"/>
          <a:ext cx="8224587" cy="3312368"/>
        </p:xfrm>
        <a:graphic>
          <a:graphicData uri="http://schemas.openxmlformats.org/presentationml/2006/ole">
            <p:oleObj spid="_x0000_s18455" name="PhotoImpact" r:id="rId3" imgW="5092063" imgH="2044444" progId="PI3.Im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40663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架構圖三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92638458"/>
              </p:ext>
            </p:extLst>
          </p:nvPr>
        </p:nvGraphicFramePr>
        <p:xfrm>
          <a:off x="539551" y="1700808"/>
          <a:ext cx="8259787" cy="4392488"/>
        </p:xfrm>
        <a:graphic>
          <a:graphicData uri="http://schemas.openxmlformats.org/presentationml/2006/ole">
            <p:oleObj spid="_x0000_s19479" name="PhotoImpact" r:id="rId3" imgW="5117460" imgH="2717460" progId="PI3.Im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94146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動態錄影</a:t>
            </a:r>
            <a:r>
              <a:rPr lang="en-US" altLang="zh-TW" dirty="0"/>
              <a:t>Loop Stop</a:t>
            </a:r>
            <a:r>
              <a:rPr lang="zh-TW" altLang="zh-TW" dirty="0" smtClean="0"/>
              <a:t>展示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 smtClean="0"/>
              <a:t>https://www.youtube.com/watch?v=mEOij0xwfRU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xmlns="" val="239740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1G/600M</a:t>
            </a:r>
            <a:r>
              <a:rPr lang="zh-TW" altLang="en-US" dirty="0" smtClean="0"/>
              <a:t>適用機種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Vigor300B</a:t>
            </a:r>
          </a:p>
          <a:p>
            <a:r>
              <a:rPr lang="en-US" altLang="zh-TW" dirty="0" smtClean="0"/>
              <a:t>Vigor2960</a:t>
            </a:r>
          </a:p>
          <a:p>
            <a:r>
              <a:rPr lang="en-US" altLang="zh-TW" dirty="0" smtClean="0"/>
              <a:t>Vigor3900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1544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Vigor2925/2926</a:t>
            </a:r>
            <a:r>
              <a:rPr lang="zh-TW" altLang="en-US" dirty="0" smtClean="0"/>
              <a:t>機架配件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 descr="http://www.ublink.org/images/stories/DrayTek/rackmount-black-2920-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46690" cy="32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8068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dirty="0"/>
              <a:t>如果您有任何的問題</a:t>
            </a:r>
            <a:endParaRPr lang="en-US" altLang="zh-TW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:04-2260-5770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:02-2932-1427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help@farich.com.tw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smtClean="0"/>
              <a:t>:07-588-1870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678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@LINE</a:t>
            </a:r>
            <a:endParaRPr lang="zh-TW" altLang="en-US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26" y="1600200"/>
            <a:ext cx="3594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網路架構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52928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242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300/100M</a:t>
            </a:r>
            <a:r>
              <a:rPr lang="zh-TW" altLang="en-US" dirty="0" smtClean="0"/>
              <a:t>防火牆</a:t>
            </a:r>
            <a:r>
              <a:rPr lang="en-US" altLang="zh-TW" dirty="0" smtClean="0"/>
              <a:t>-</a:t>
            </a:r>
            <a:r>
              <a:rPr lang="zh-TW" altLang="en-US" dirty="0" smtClean="0"/>
              <a:t>頻寬管理器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20</a:t>
            </a:r>
            <a:r>
              <a:rPr lang="zh-TW" altLang="en-US" dirty="0"/>
              <a:t>間以下配置</a:t>
            </a:r>
            <a:endParaRPr lang="en-US" altLang="zh-TW" dirty="0"/>
          </a:p>
          <a:p>
            <a:pPr lvl="1"/>
            <a:r>
              <a:rPr lang="en-US" altLang="zh-TW" dirty="0" smtClean="0"/>
              <a:t>Vigor2133/Vigor2925/Vigor2952</a:t>
            </a:r>
            <a:endParaRPr lang="en-US" altLang="zh-TW" dirty="0"/>
          </a:p>
          <a:p>
            <a:r>
              <a:rPr lang="en-US" altLang="zh-TW" dirty="0" smtClean="0"/>
              <a:t>50</a:t>
            </a:r>
            <a:r>
              <a:rPr lang="zh-TW" altLang="en-US" dirty="0"/>
              <a:t>間以下配置</a:t>
            </a:r>
            <a:endParaRPr lang="en-US" altLang="zh-TW" dirty="0"/>
          </a:p>
          <a:p>
            <a:pPr lvl="1"/>
            <a:r>
              <a:rPr lang="en-US" altLang="zh-TW" dirty="0" smtClean="0"/>
              <a:t>Vigor2926/Vigor2952/Vigor300B/Vigor2960/Vigor3220/Vigor3900</a:t>
            </a:r>
            <a:endParaRPr lang="en-US" altLang="zh-TW" dirty="0"/>
          </a:p>
          <a:p>
            <a:r>
              <a:rPr lang="en-US" altLang="zh-TW" dirty="0"/>
              <a:t>100</a:t>
            </a:r>
            <a:r>
              <a:rPr lang="zh-TW" altLang="en-US" dirty="0"/>
              <a:t>間以下配置</a:t>
            </a:r>
            <a:endParaRPr lang="en-US" altLang="zh-TW" dirty="0"/>
          </a:p>
          <a:p>
            <a:pPr lvl="1"/>
            <a:r>
              <a:rPr lang="en-US" altLang="zh-TW" dirty="0" smtClean="0"/>
              <a:t>Vigor2952/Vigor300B/Vigor2960(HA)/Vigor3220/Vigor3900(HA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100</a:t>
            </a:r>
            <a:r>
              <a:rPr lang="zh-TW" altLang="en-US" dirty="0"/>
              <a:t>間以上配置</a:t>
            </a:r>
            <a:endParaRPr lang="en-US" altLang="zh-TW" dirty="0"/>
          </a:p>
          <a:p>
            <a:pPr lvl="1"/>
            <a:r>
              <a:rPr lang="en-US" altLang="zh-TW" dirty="0"/>
              <a:t>Vigor3900(HA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20486" name="Picture 6" descr="http://www.ublink.org/images/stories/DrayTek/2925/2925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1173" y="4869160"/>
            <a:ext cx="18871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www.ublink.org/images/stories/DrayTek/2960/vigor296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06710"/>
            <a:ext cx="2952328" cy="15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ublink.org/images/DrayTek/vigor2133/vigor2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581128"/>
            <a:ext cx="2736304" cy="205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08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免設定集線器</a:t>
            </a:r>
            <a:r>
              <a:rPr lang="en-US" altLang="zh-TW" dirty="0" smtClean="0"/>
              <a:t>-Switch Hub</a:t>
            </a:r>
            <a:br>
              <a:rPr lang="en-US" altLang="zh-TW" dirty="0" smtClean="0"/>
            </a:br>
            <a:r>
              <a:rPr lang="zh-TW" altLang="en-US" dirty="0" smtClean="0"/>
              <a:t>傻瓜式</a:t>
            </a:r>
            <a:r>
              <a:rPr lang="en-US" altLang="zh-TW" dirty="0" err="1" smtClean="0"/>
              <a:t>vLan</a:t>
            </a:r>
            <a:r>
              <a:rPr lang="en-US" altLang="zh-TW" dirty="0" smtClean="0"/>
              <a:t>-</a:t>
            </a:r>
            <a:r>
              <a:rPr lang="zh-TW" altLang="en-US" dirty="0" smtClean="0"/>
              <a:t>傻</a:t>
            </a:r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UBS-2008G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8Port Giga Loop Stop </a:t>
            </a:r>
            <a:r>
              <a:rPr lang="en-US" altLang="zh-TW" dirty="0" err="1" smtClean="0"/>
              <a:t>vLan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體積小</a:t>
            </a:r>
            <a:endParaRPr lang="en-US" altLang="zh-TW" dirty="0" smtClean="0"/>
          </a:p>
          <a:p>
            <a:r>
              <a:rPr lang="zh-TW" altLang="en-US" dirty="0" smtClean="0"/>
              <a:t>台灣製造</a:t>
            </a:r>
            <a:r>
              <a:rPr lang="en-US" altLang="zh-TW" dirty="0" smtClean="0"/>
              <a:t>MIT</a:t>
            </a:r>
          </a:p>
          <a:p>
            <a:r>
              <a:rPr lang="zh-TW" altLang="en-US" dirty="0" smtClean="0"/>
              <a:t>耐熱</a:t>
            </a:r>
            <a:endParaRPr lang="en-US" altLang="zh-TW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8421703"/>
              </p:ext>
            </p:extLst>
          </p:nvPr>
        </p:nvGraphicFramePr>
        <p:xfrm>
          <a:off x="4932040" y="4005064"/>
          <a:ext cx="2181225" cy="428625"/>
        </p:xfrm>
        <a:graphic>
          <a:graphicData uri="http://schemas.openxmlformats.org/presentationml/2006/ole">
            <p:oleObj spid="_x0000_s5171" name="PhotoImpact" r:id="rId3" imgW="6133333" imgH="1219048" progId="PI3.Image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4783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網管式 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r>
              <a:rPr lang="en-US" altLang="zh-TW" dirty="0" smtClean="0"/>
              <a:t>UBS-5324z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G1080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G1280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G2280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24+4SFP Giga</a:t>
            </a:r>
            <a:r>
              <a:rPr lang="zh-TW" altLang="en-US" dirty="0" smtClean="0"/>
              <a:t>可網管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7796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PoE</a:t>
            </a:r>
            <a:r>
              <a:rPr lang="zh-TW" altLang="en-US" dirty="0" smtClean="0"/>
              <a:t>供電式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P1092</a:t>
            </a:r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10/100/1000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(2SFP Total 110W)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P1100</a:t>
            </a:r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10/100/1000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(2SFP</a:t>
            </a:r>
            <a:r>
              <a:rPr lang="zh-TW" altLang="en-US" dirty="0" smtClean="0"/>
              <a:t>，網管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P1280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PoE+4 SFP smart switch(30W per Port / Total 340W)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P2280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PoE+4 SFP L2 switch(30W per Port / Total 340W)</a:t>
            </a:r>
          </a:p>
        </p:txBody>
      </p:sp>
    </p:spTree>
    <p:extLst>
      <p:ext uri="{BB962C8B-B14F-4D97-AF65-F5344CB8AC3E}">
        <p14:creationId xmlns:p14="http://schemas.microsoft.com/office/powerpoint/2010/main" xmlns="" val="201040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無線熱點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zh-TW" dirty="0" smtClean="0"/>
              <a:t>VigorAP710</a:t>
            </a:r>
          </a:p>
          <a:p>
            <a:r>
              <a:rPr lang="en-US" altLang="zh-TW" dirty="0" smtClean="0"/>
              <a:t>VigorAP802</a:t>
            </a:r>
            <a:r>
              <a:rPr lang="zh-TW" altLang="en-US" dirty="0" smtClean="0"/>
              <a:t>，璧插式 </a:t>
            </a:r>
            <a:r>
              <a:rPr lang="en-US" altLang="zh-TW" dirty="0" smtClean="0"/>
              <a:t>1port</a:t>
            </a:r>
          </a:p>
          <a:p>
            <a:r>
              <a:rPr lang="en-US" altLang="zh-TW" dirty="0" smtClean="0"/>
              <a:t>VigorAP810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自帶</a:t>
            </a:r>
            <a:r>
              <a:rPr lang="en-US" altLang="zh-TW" dirty="0" smtClean="0"/>
              <a:t>Hub 4Port</a:t>
            </a:r>
          </a:p>
          <a:p>
            <a:r>
              <a:rPr lang="en-US" altLang="zh-TW" dirty="0" smtClean="0"/>
              <a:t>VigorAP903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自帶</a:t>
            </a:r>
            <a:r>
              <a:rPr lang="en-US" altLang="zh-TW" dirty="0" smtClean="0"/>
              <a:t>Hub 4Port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2.4/5G</a:t>
            </a:r>
            <a:r>
              <a:rPr lang="zh-TW" altLang="en-US" dirty="0" smtClean="0"/>
              <a:t>雙頻</a:t>
            </a:r>
            <a:endParaRPr lang="en-US" altLang="zh-TW" dirty="0" smtClean="0"/>
          </a:p>
          <a:p>
            <a:r>
              <a:rPr lang="en-US" altLang="zh-TW" dirty="0" smtClean="0"/>
              <a:t>VigorAP910C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</a:p>
          <a:p>
            <a:r>
              <a:rPr lang="en-US" altLang="zh-TW" dirty="0" smtClean="0"/>
              <a:t>VigorAP920R/RP(</a:t>
            </a:r>
            <a:r>
              <a:rPr lang="zh-TW" altLang="en-US" dirty="0" smtClean="0"/>
              <a:t>室外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13316" name="Picture 4" descr="http://www.ublink.org/images/stories/DrayTek/AP810/vigorap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57192"/>
            <a:ext cx="1904539" cy="15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ublink.org/images/stories/DrayTek/AP900/ap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57192"/>
            <a:ext cx="1904539" cy="15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ublink.org/images/DrayTek/vigorap910c/VigorAP91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www.ublink.org/images/DrayTek/vigorap920r/VigorAP920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79191"/>
            <a:ext cx="2880320" cy="1578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730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558</Words>
  <Application>Microsoft Office PowerPoint</Application>
  <PresentationFormat>如螢幕大小 (4:3)</PresentationFormat>
  <Paragraphs>119</Paragraphs>
  <Slides>32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4" baseType="lpstr">
      <vt:lpstr>Office 佈景主題</vt:lpstr>
      <vt:lpstr>PhotoImpact</vt:lpstr>
      <vt:lpstr>新1G/600M規劃網路方式 Vigor篇-出租套房/飯店/咖啡廳</vt:lpstr>
      <vt:lpstr>出租套房規劃-飯店/咖啡廳適用</vt:lpstr>
      <vt:lpstr>1G/600M適用機種</vt:lpstr>
      <vt:lpstr>網路架構</vt:lpstr>
      <vt:lpstr>300/100M防火牆-頻寬管理器</vt:lpstr>
      <vt:lpstr>免設定集線器-Switch Hub 傻瓜式vLan-傻V</vt:lpstr>
      <vt:lpstr>網管式 Switch Hub</vt:lpstr>
      <vt:lpstr>PoE供電式Switch Hub</vt:lpstr>
      <vt:lpstr>無線熱點Wifi AP</vt:lpstr>
      <vt:lpstr>VigorAP810/VigorAP903 自帶Switch Hub功能</vt:lpstr>
      <vt:lpstr>區域網路Lan設定</vt:lpstr>
      <vt:lpstr>VLAN</vt:lpstr>
      <vt:lpstr>頻寬管理方式一 允許自動調整取得最佳頻寬</vt:lpstr>
      <vt:lpstr>頻寬管理方式二 聰明頻寬限制，超頻自動限制</vt:lpstr>
      <vt:lpstr>連線數管理方式</vt:lpstr>
      <vt:lpstr>Wifi無線網路使用者登入方式</vt:lpstr>
      <vt:lpstr>可以設定的登入畫面</vt:lpstr>
      <vt:lpstr>投影片 18</vt:lpstr>
      <vt:lpstr>歡迎訊息與佈告欄</vt:lpstr>
      <vt:lpstr>防干擾部份-傻瓜式vLan的功能 UBS-2008G</vt:lpstr>
      <vt:lpstr>防干擾部份-Loop Stop</vt:lpstr>
      <vt:lpstr>遠端管理方式</vt:lpstr>
      <vt:lpstr>線上即時問題查詢</vt:lpstr>
      <vt:lpstr>Syslog記錄方式 或是安裝SamrtMonitor記錄</vt:lpstr>
      <vt:lpstr>UBS-2008G介紹</vt:lpstr>
      <vt:lpstr>架構圖一</vt:lpstr>
      <vt:lpstr>架構圖二</vt:lpstr>
      <vt:lpstr>架構圖三</vt:lpstr>
      <vt:lpstr>動態錄影Loop Stop展示</vt:lpstr>
      <vt:lpstr>Vigor2925/2926機架配件</vt:lpstr>
      <vt:lpstr>如果您有任何的問題</vt:lpstr>
      <vt:lpstr>@LINE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新300-100M房東規劃網路方式</dc:title>
  <dc:creator>JanusLin</dc:creator>
  <cp:lastModifiedBy>JanusLin</cp:lastModifiedBy>
  <cp:revision>73</cp:revision>
  <dcterms:created xsi:type="dcterms:W3CDTF">2015-05-19T23:53:31Z</dcterms:created>
  <dcterms:modified xsi:type="dcterms:W3CDTF">2019-12-20T04:49:17Z</dcterms:modified>
</cp:coreProperties>
</file>