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74" r:id="rId8"/>
    <p:sldId id="275" r:id="rId9"/>
    <p:sldId id="263" r:id="rId10"/>
    <p:sldId id="264" r:id="rId11"/>
    <p:sldId id="276" r:id="rId12"/>
    <p:sldId id="277" r:id="rId13"/>
    <p:sldId id="265" r:id="rId14"/>
    <p:sldId id="282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8" r:id="rId24"/>
    <p:sldId id="281" r:id="rId25"/>
    <p:sldId id="279" r:id="rId26"/>
    <p:sldId id="280" r:id="rId27"/>
    <p:sldId id="283" r:id="rId28"/>
    <p:sldId id="284" r:id="rId29"/>
    <p:sldId id="285" r:id="rId30"/>
    <p:sldId id="260" r:id="rId31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42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2020/3/25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2020/3/25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2020/3/25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2020/3/25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2020/3/25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2020/3/25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2020/3/25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2020/3/25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2020/3/25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2020/3/25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2020/3/25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BEAD13-0566-4C6C-97E7-55F17F24B09F}" type="datetimeFigureOut">
              <a:rPr lang="zh-TW" altLang="en-US" smtClean="0"/>
              <a:pPr/>
              <a:t>2020/3/25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pic>
        <p:nvPicPr>
          <p:cNvPr id="8" name="圖片 7" descr="底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6444208" y="6463293"/>
            <a:ext cx="2699792" cy="39470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draytek.com/zh/faq/faq-vpn/vpn.lan-to-lan/%E5%A6%82%E4%BD%95%E5%BB%BA%E7%AB%8B%E5%90%8C%E7%B6%B2%E6%AE%B5-lan-to-lan-vpn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blink.org/index.php/download/send/132-user-manual-vigor/6308-vpn-matcher-vpn" TargetMode="External"/><Relationship Id="rId2" Type="http://schemas.openxmlformats.org/officeDocument/2006/relationships/hyperlink" Target="http://vpn-matcher.draytek.com/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blink.org/index.php/2-uncategorised/90-vigor3900-2960-pptp-l2tp-vpn-ad-dc-radius-server" TargetMode="External"/><Relationship Id="rId2" Type="http://schemas.openxmlformats.org/officeDocument/2006/relationships/hyperlink" Target="http://www.ublink.org/index.php/news/86-windows-radius-server-vpn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ublink.org/index.php/news/625-wfh-vpn-nfw-utm-pptp-l2tp-radius-server" TargetMode="Externa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mailto:help@farich.com" TargetMode="External"/><Relationship Id="rId2" Type="http://schemas.openxmlformats.org/officeDocument/2006/relationships/hyperlink" Target="mailto:help@ublink.org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kshelp@ublink.org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/>
              <a:t>企業自建</a:t>
            </a:r>
            <a:r>
              <a:rPr lang="en-US" altLang="zh-TW" dirty="0" err="1" smtClean="0"/>
              <a:t>vpn</a:t>
            </a:r>
            <a:r>
              <a:rPr lang="zh-TW" altLang="en-US" dirty="0" smtClean="0"/>
              <a:t>規劃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dirty="0" smtClean="0"/>
              <a:t>UBLink.org</a:t>
            </a:r>
            <a:endParaRPr lang="zh-TW" alt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VPN Backup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Picture 2" descr="http://www.ublink.org/images/DrayTek/vigor2952/2ip-vpn/vigor2952-vpn-2ip-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340768"/>
            <a:ext cx="8496944" cy="47582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33794" name="Picture 2" descr="http://www.ublink.org/images/DrayTek/vigor2952/2ip-vpn/vigor2952-vpn-2ip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484784"/>
            <a:ext cx="8896350" cy="4514851"/>
          </a:xfrm>
          <a:prstGeom prst="rect">
            <a:avLst/>
          </a:prstGeom>
          <a:noFill/>
        </p:spPr>
      </p:pic>
      <p:pic>
        <p:nvPicPr>
          <p:cNvPr id="33796" name="Picture 4" descr="http://www.ublink.org/images/DrayTek/vigor2952/2ip-vpn/vigor2952-vpn-2ip-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3033" y="0"/>
            <a:ext cx="3140967" cy="31409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NUSOFT VPN Trunk</a:t>
            </a:r>
            <a:endParaRPr lang="zh-TW" altLang="en-US" dirty="0"/>
          </a:p>
        </p:txBody>
      </p:sp>
      <p:pic>
        <p:nvPicPr>
          <p:cNvPr id="348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268760"/>
            <a:ext cx="7776864" cy="5022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VPN</a:t>
            </a:r>
            <a:r>
              <a:rPr lang="zh-TW" altLang="en-US" dirty="0" smtClean="0"/>
              <a:t>為何不通注意事項，不要</a:t>
            </a:r>
            <a:r>
              <a:rPr lang="zh-TW" altLang="en-US" smtClean="0"/>
              <a:t>同區段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184576"/>
          </a:xfrm>
        </p:spPr>
        <p:txBody>
          <a:bodyPr>
            <a:normAutofit fontScale="40000" lnSpcReduction="20000"/>
          </a:bodyPr>
          <a:lstStyle/>
          <a:p>
            <a:r>
              <a:rPr lang="en-US" altLang="zh-TW" dirty="0" smtClean="0"/>
              <a:t>L2TP </a:t>
            </a:r>
            <a:br>
              <a:rPr lang="en-US" altLang="zh-TW" dirty="0" smtClean="0"/>
            </a:br>
            <a:r>
              <a:rPr lang="en-US" altLang="zh-TW" dirty="0" smtClean="0"/>
              <a:t>PPTP</a:t>
            </a:r>
            <a:r>
              <a:rPr lang="zh-TW" altLang="en-US" dirty="0" smtClean="0"/>
              <a:t>，</a:t>
            </a:r>
            <a:r>
              <a:rPr lang="en-US" altLang="zh-TW" dirty="0" smtClean="0"/>
              <a:t>NAT</a:t>
            </a:r>
            <a:r>
              <a:rPr lang="zh-TW" altLang="en-US" dirty="0" smtClean="0"/>
              <a:t>／</a:t>
            </a:r>
            <a:r>
              <a:rPr lang="en-US" altLang="zh-TW" dirty="0" smtClean="0"/>
              <a:t>Route Mode </a:t>
            </a:r>
            <a:br>
              <a:rPr lang="en-US" altLang="zh-TW" dirty="0" smtClean="0"/>
            </a:br>
            <a:r>
              <a:rPr lang="en-US" altLang="zh-TW" dirty="0" smtClean="0"/>
              <a:t>IPSec </a:t>
            </a:r>
            <a:br>
              <a:rPr lang="en-US" altLang="zh-TW" dirty="0" smtClean="0"/>
            </a:br>
            <a:r>
              <a:rPr lang="en-US" altLang="zh-TW" dirty="0" err="1" smtClean="0"/>
              <a:t>PresharKey</a:t>
            </a:r>
            <a:r>
              <a:rPr lang="zh-TW" altLang="en-US" dirty="0" smtClean="0"/>
              <a:t>／</a:t>
            </a:r>
            <a:r>
              <a:rPr lang="en-US" altLang="zh-TW" dirty="0" smtClean="0"/>
              <a:t>RAS-SIG</a:t>
            </a:r>
            <a:br>
              <a:rPr lang="en-US" altLang="zh-TW" dirty="0" smtClean="0"/>
            </a:br>
            <a:r>
              <a:rPr lang="en-US" altLang="zh-TW" dirty="0" smtClean="0"/>
              <a:t>ESP</a:t>
            </a:r>
            <a:r>
              <a:rPr lang="zh-TW" altLang="en-US" dirty="0" smtClean="0"/>
              <a:t>／</a:t>
            </a:r>
            <a:r>
              <a:rPr lang="en-US" altLang="zh-TW" dirty="0" smtClean="0"/>
              <a:t>AH</a:t>
            </a:r>
            <a:br>
              <a:rPr lang="en-US" altLang="zh-TW" dirty="0" smtClean="0"/>
            </a:br>
            <a:r>
              <a:rPr lang="en-US" altLang="zh-TW" dirty="0" smtClean="0"/>
              <a:t>DES</a:t>
            </a:r>
            <a:r>
              <a:rPr lang="zh-TW" altLang="en-US" dirty="0" smtClean="0"/>
              <a:t>／</a:t>
            </a:r>
            <a:r>
              <a:rPr lang="en-US" altLang="zh-TW" dirty="0" smtClean="0"/>
              <a:t>3DES</a:t>
            </a:r>
            <a:r>
              <a:rPr lang="zh-TW" altLang="en-US" dirty="0" smtClean="0"/>
              <a:t>／</a:t>
            </a:r>
            <a:r>
              <a:rPr lang="en-US" altLang="zh-TW" dirty="0" smtClean="0"/>
              <a:t>ADE128</a:t>
            </a:r>
            <a:r>
              <a:rPr lang="zh-TW" altLang="en-US" dirty="0" smtClean="0"/>
              <a:t>／</a:t>
            </a:r>
            <a:r>
              <a:rPr lang="en-US" altLang="zh-TW" dirty="0" smtClean="0"/>
              <a:t>AES192</a:t>
            </a:r>
            <a:r>
              <a:rPr lang="zh-TW" altLang="en-US" dirty="0" smtClean="0"/>
              <a:t>／</a:t>
            </a:r>
            <a:r>
              <a:rPr lang="en-US" altLang="zh-TW" dirty="0" smtClean="0"/>
              <a:t>AES256</a:t>
            </a:r>
            <a:br>
              <a:rPr lang="en-US" altLang="zh-TW" dirty="0" smtClean="0"/>
            </a:br>
            <a:r>
              <a:rPr lang="en-US" altLang="zh-TW" dirty="0" smtClean="0"/>
              <a:t>SHA1</a:t>
            </a:r>
            <a:r>
              <a:rPr lang="zh-TW" altLang="en-US" dirty="0" smtClean="0"/>
              <a:t>／</a:t>
            </a:r>
            <a:r>
              <a:rPr lang="en-US" altLang="zh-TW" dirty="0" smtClean="0"/>
              <a:t>MD5</a:t>
            </a:r>
            <a:br>
              <a:rPr lang="en-US" altLang="zh-TW" dirty="0" smtClean="0"/>
            </a:br>
            <a:r>
              <a:rPr lang="en-US" altLang="zh-TW" dirty="0" smtClean="0"/>
              <a:t>Group 1</a:t>
            </a:r>
            <a:r>
              <a:rPr lang="zh-TW" altLang="en-US" dirty="0" smtClean="0"/>
              <a:t>／</a:t>
            </a:r>
            <a:r>
              <a:rPr lang="en-US" altLang="zh-TW" dirty="0" smtClean="0"/>
              <a:t>2</a:t>
            </a:r>
            <a:r>
              <a:rPr lang="zh-TW" altLang="en-US" dirty="0" smtClean="0"/>
              <a:t>／</a:t>
            </a:r>
            <a:r>
              <a:rPr lang="en-US" altLang="zh-TW" dirty="0" smtClean="0"/>
              <a:t>5</a:t>
            </a:r>
            <a:br>
              <a:rPr lang="en-US" altLang="zh-TW" dirty="0" smtClean="0"/>
            </a:br>
            <a:r>
              <a:rPr lang="en-US" altLang="zh-TW" dirty="0" smtClean="0"/>
              <a:t>PFS(Perfect Forward Secret)</a:t>
            </a:r>
            <a:r>
              <a:rPr lang="zh-TW" altLang="en-US" dirty="0" smtClean="0"/>
              <a:t>／</a:t>
            </a:r>
            <a:r>
              <a:rPr lang="en-US" altLang="zh-TW" dirty="0" smtClean="0"/>
              <a:t>NO-PFS</a:t>
            </a:r>
            <a:r>
              <a:rPr lang="zh-TW" altLang="en-US" dirty="0" smtClean="0"/>
              <a:t>／</a:t>
            </a:r>
            <a:r>
              <a:rPr lang="en-US" altLang="zh-TW" dirty="0" smtClean="0"/>
              <a:t>Group1</a:t>
            </a:r>
            <a:r>
              <a:rPr lang="zh-TW" altLang="en-US" dirty="0" smtClean="0"/>
              <a:t>／</a:t>
            </a:r>
            <a:r>
              <a:rPr lang="en-US" altLang="zh-TW" dirty="0" smtClean="0"/>
              <a:t>Group2</a:t>
            </a:r>
            <a:r>
              <a:rPr lang="zh-TW" altLang="en-US" dirty="0" smtClean="0"/>
              <a:t>／</a:t>
            </a:r>
            <a:r>
              <a:rPr lang="en-US" altLang="zh-TW" dirty="0" smtClean="0"/>
              <a:t>Group5</a:t>
            </a:r>
            <a:br>
              <a:rPr lang="en-US" altLang="zh-TW" dirty="0" smtClean="0"/>
            </a:br>
            <a:r>
              <a:rPr lang="en-US" altLang="zh-TW" dirty="0" smtClean="0"/>
              <a:t>Local ID</a:t>
            </a:r>
            <a:r>
              <a:rPr lang="zh-TW" altLang="en-US" dirty="0" smtClean="0"/>
              <a:t>／</a:t>
            </a:r>
            <a:r>
              <a:rPr lang="en-US" altLang="zh-TW" dirty="0" smtClean="0"/>
              <a:t>Peer IP</a:t>
            </a:r>
            <a:br>
              <a:rPr lang="en-US" altLang="zh-TW" dirty="0" smtClean="0"/>
            </a:br>
            <a:r>
              <a:rPr lang="en-US" altLang="zh-TW" dirty="0" smtClean="0"/>
              <a:t>GRE Local</a:t>
            </a:r>
            <a:r>
              <a:rPr lang="zh-TW" altLang="en-US" dirty="0" smtClean="0"/>
              <a:t>／</a:t>
            </a:r>
            <a:r>
              <a:rPr lang="en-US" altLang="zh-TW" dirty="0" smtClean="0"/>
              <a:t>Peer</a:t>
            </a:r>
            <a:br>
              <a:rPr lang="en-US" altLang="zh-TW" dirty="0" smtClean="0"/>
            </a:br>
            <a:r>
              <a:rPr lang="en-US" altLang="zh-TW" dirty="0" smtClean="0"/>
              <a:t>Main mode</a:t>
            </a:r>
            <a:r>
              <a:rPr lang="zh-TW" altLang="en-US" dirty="0" smtClean="0"/>
              <a:t>／</a:t>
            </a:r>
            <a:r>
              <a:rPr lang="en-US" altLang="zh-TW" dirty="0" smtClean="0"/>
              <a:t>Aggressive mode</a:t>
            </a:r>
            <a:br>
              <a:rPr lang="en-US" altLang="zh-TW" dirty="0" smtClean="0"/>
            </a:br>
            <a:r>
              <a:rPr lang="en-US" altLang="zh-TW" dirty="0" smtClean="0"/>
              <a:t>DPD: Dead Peer Detection(</a:t>
            </a:r>
            <a:r>
              <a:rPr lang="zh-TW" altLang="en-US" dirty="0" smtClean="0"/>
              <a:t>連線偵測</a:t>
            </a:r>
            <a:r>
              <a:rPr lang="en-US" altLang="zh-TW" dirty="0" smtClean="0"/>
              <a:t>)</a:t>
            </a:r>
            <a:r>
              <a:rPr lang="zh-TW" altLang="en-US" dirty="0" smtClean="0"/>
              <a:t>／</a:t>
            </a:r>
            <a:r>
              <a:rPr lang="en-US" altLang="zh-TW" dirty="0" smtClean="0"/>
              <a:t>Ping TEST</a:t>
            </a:r>
            <a:br>
              <a:rPr lang="en-US" altLang="zh-TW" dirty="0" smtClean="0"/>
            </a:br>
            <a:r>
              <a:rPr lang="en-US" altLang="zh-TW" dirty="0" smtClean="0"/>
              <a:t>Trunk</a:t>
            </a:r>
            <a:r>
              <a:rPr lang="zh-TW" altLang="en-US" dirty="0" smtClean="0"/>
              <a:t>／</a:t>
            </a:r>
            <a:r>
              <a:rPr lang="en-US" altLang="zh-TW" dirty="0" smtClean="0"/>
              <a:t>Tunnel</a:t>
            </a:r>
            <a:br>
              <a:rPr lang="en-US" altLang="zh-TW" dirty="0" smtClean="0"/>
            </a:br>
            <a:r>
              <a:rPr lang="en-US" altLang="zh-TW" dirty="0" smtClean="0"/>
              <a:t>CA</a:t>
            </a:r>
            <a:r>
              <a:rPr lang="zh-TW" altLang="en-US" dirty="0" smtClean="0"/>
              <a:t>，</a:t>
            </a:r>
            <a:r>
              <a:rPr lang="en-US" altLang="zh-TW" dirty="0" smtClean="0"/>
              <a:t>X509</a:t>
            </a:r>
            <a:br>
              <a:rPr lang="en-US" altLang="zh-TW" dirty="0" smtClean="0"/>
            </a:br>
            <a:r>
              <a:rPr lang="en-US" altLang="zh-TW" dirty="0" smtClean="0"/>
              <a:t>IKE phase 1 key lifetime : 28800</a:t>
            </a:r>
            <a:br>
              <a:rPr lang="en-US" altLang="zh-TW" dirty="0" smtClean="0"/>
            </a:br>
            <a:r>
              <a:rPr lang="en-US" altLang="zh-TW" dirty="0" smtClean="0"/>
              <a:t>IKE phase 2 key lifetime : 3600</a:t>
            </a:r>
            <a:br>
              <a:rPr lang="en-US" altLang="zh-TW" dirty="0" smtClean="0"/>
            </a:br>
            <a:r>
              <a:rPr lang="en-US" altLang="zh-TW" dirty="0" smtClean="0"/>
              <a:t>Remote IP </a:t>
            </a:r>
            <a:r>
              <a:rPr lang="zh-TW" altLang="en-US" dirty="0" smtClean="0"/>
              <a:t>區段</a:t>
            </a:r>
            <a:br>
              <a:rPr lang="zh-TW" altLang="en-US" dirty="0" smtClean="0"/>
            </a:br>
            <a:r>
              <a:rPr lang="en-US" altLang="zh-TW" dirty="0" smtClean="0"/>
              <a:t>Local IP</a:t>
            </a:r>
            <a:r>
              <a:rPr lang="zh-TW" altLang="en-US" dirty="0" smtClean="0"/>
              <a:t>區段</a:t>
            </a:r>
            <a:br>
              <a:rPr lang="zh-TW" altLang="en-US" dirty="0" smtClean="0"/>
            </a:br>
            <a:r>
              <a:rPr lang="zh-TW" altLang="en-US" dirty="0" smtClean="0"/>
              <a:t/>
            </a:r>
            <a:br>
              <a:rPr lang="zh-TW" altLang="en-US" dirty="0" smtClean="0"/>
            </a:br>
            <a:r>
              <a:rPr lang="en-US" altLang="zh-TW" dirty="0" smtClean="0"/>
              <a:t>SSL VPN </a:t>
            </a:r>
            <a:br>
              <a:rPr lang="en-US" altLang="zh-TW" dirty="0" smtClean="0"/>
            </a:br>
            <a:r>
              <a:rPr lang="en-US" altLang="zh-TW" dirty="0" smtClean="0"/>
              <a:t>Proxy Mode</a:t>
            </a:r>
            <a:br>
              <a:rPr lang="en-US" altLang="zh-TW" dirty="0" smtClean="0"/>
            </a:br>
            <a:r>
              <a:rPr lang="en-US" altLang="zh-TW" dirty="0" smtClean="0"/>
              <a:t>Tunnel Mode</a:t>
            </a:r>
            <a:br>
              <a:rPr lang="en-US" altLang="zh-TW" dirty="0" smtClean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>MOTP:</a:t>
            </a:r>
            <a:r>
              <a:rPr lang="zh-TW" altLang="en-US" dirty="0" smtClean="0"/>
              <a:t>動態性一次驗證</a:t>
            </a:r>
            <a:r>
              <a:rPr lang="en-US" altLang="zh-TW" dirty="0" smtClean="0"/>
              <a:t>Key </a:t>
            </a:r>
          </a:p>
          <a:p>
            <a:endParaRPr lang="en-US" altLang="zh-TW" dirty="0" smtClean="0"/>
          </a:p>
          <a:p>
            <a:r>
              <a:rPr lang="zh-TW" altLang="en-US" dirty="0" smtClean="0"/>
              <a:t>設定的重點</a:t>
            </a:r>
            <a:br>
              <a:rPr lang="zh-TW" altLang="en-US" dirty="0" smtClean="0"/>
            </a:br>
            <a:r>
              <a:rPr lang="zh-TW" altLang="en-US" dirty="0" smtClean="0"/>
              <a:t/>
            </a:r>
            <a:br>
              <a:rPr lang="zh-TW" altLang="en-US" dirty="0" smtClean="0"/>
            </a:br>
            <a:r>
              <a:rPr lang="zh-TW" altLang="en-US" dirty="0" smtClean="0"/>
              <a:t>可以看的出來</a:t>
            </a:r>
            <a:r>
              <a:rPr lang="en-US" altLang="zh-TW" dirty="0" smtClean="0"/>
              <a:t>IPSec</a:t>
            </a:r>
            <a:r>
              <a:rPr lang="zh-TW" altLang="en-US" dirty="0" smtClean="0"/>
              <a:t>的設定最為複雜，但是原則上每一個關鍵字就是一把</a:t>
            </a:r>
            <a:r>
              <a:rPr lang="en-US" altLang="zh-TW" dirty="0" smtClean="0"/>
              <a:t>Key</a:t>
            </a:r>
            <a:br>
              <a:rPr lang="en-US" altLang="zh-TW" dirty="0" smtClean="0"/>
            </a:br>
            <a:r>
              <a:rPr lang="zh-TW" altLang="en-US" dirty="0" smtClean="0"/>
              <a:t>對方如果開那一把</a:t>
            </a:r>
            <a:br>
              <a:rPr lang="zh-TW" altLang="en-US" dirty="0" smtClean="0"/>
            </a:br>
            <a:r>
              <a:rPr lang="zh-TW" altLang="en-US" dirty="0" smtClean="0"/>
              <a:t>我方就是開那一把對應就可以了 </a:t>
            </a:r>
            <a:endParaRPr lang="zh-TW" alt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2996952"/>
            <a:ext cx="8229600" cy="3129211"/>
          </a:xfrm>
        </p:spPr>
        <p:txBody>
          <a:bodyPr/>
          <a:lstStyle/>
          <a:p>
            <a:r>
              <a:rPr lang="en-US" altLang="zh-TW" dirty="0" err="1" smtClean="0"/>
              <a:t>lan</a:t>
            </a:r>
            <a:r>
              <a:rPr lang="en-US" altLang="zh-TW" dirty="0" smtClean="0"/>
              <a:t> </a:t>
            </a:r>
            <a:r>
              <a:rPr lang="zh-TW" altLang="en-US" dirty="0" smtClean="0"/>
              <a:t>和 </a:t>
            </a:r>
            <a:r>
              <a:rPr lang="en-US" altLang="zh-TW" dirty="0" err="1" smtClean="0"/>
              <a:t>vpn</a:t>
            </a:r>
            <a:r>
              <a:rPr lang="en-US" altLang="zh-TW" dirty="0" smtClean="0"/>
              <a:t> </a:t>
            </a:r>
            <a:r>
              <a:rPr lang="zh-TW" altLang="en-US" dirty="0" smtClean="0"/>
              <a:t>遠端同區段，不能在後端 </a:t>
            </a:r>
            <a:r>
              <a:rPr lang="en-US" altLang="zh-TW" dirty="0" smtClean="0"/>
              <a:t>TEST</a:t>
            </a:r>
          </a:p>
          <a:p>
            <a:r>
              <a:rPr lang="zh-TW" altLang="en-US" dirty="0" smtClean="0"/>
              <a:t>防毒</a:t>
            </a:r>
            <a:endParaRPr lang="en-US" altLang="zh-TW" dirty="0" smtClean="0"/>
          </a:p>
          <a:p>
            <a:r>
              <a:rPr lang="en-US" altLang="zh-TW" dirty="0" smtClean="0"/>
              <a:t>Win 10 </a:t>
            </a:r>
            <a:r>
              <a:rPr lang="zh-TW" altLang="en-US" dirty="0" smtClean="0"/>
              <a:t>系統問題</a:t>
            </a:r>
            <a:endParaRPr lang="en-US" altLang="zh-TW" dirty="0" smtClean="0"/>
          </a:p>
          <a:p>
            <a:r>
              <a:rPr lang="zh-TW" altLang="en-US" dirty="0" smtClean="0"/>
              <a:t>其他</a:t>
            </a:r>
            <a:endParaRPr lang="en-US" altLang="zh-TW" dirty="0" smtClean="0"/>
          </a:p>
          <a:p>
            <a:endParaRPr lang="en-US" altLang="zh-TW" dirty="0" smtClean="0"/>
          </a:p>
          <a:p>
            <a:endParaRPr lang="zh-TW" alt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332656"/>
            <a:ext cx="2962275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同網段的</a:t>
            </a:r>
            <a:r>
              <a:rPr lang="en-US" altLang="zh-TW" dirty="0" smtClean="0"/>
              <a:t>VPN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b="1" dirty="0" smtClean="0"/>
              <a:t>如何建立同網段 </a:t>
            </a:r>
            <a:r>
              <a:rPr lang="en-US" altLang="zh-TW" b="1" dirty="0" smtClean="0"/>
              <a:t>LAN to LAN VPN</a:t>
            </a:r>
          </a:p>
          <a:p>
            <a:r>
              <a:rPr lang="en-US" altLang="zh-TW" dirty="0" smtClean="0">
                <a:hlinkClick r:id="rId2"/>
              </a:rPr>
              <a:t>https://www.draytek.com/zh/faq/faq-vpn/vpn.lan-to-lan/%E5%A6%82%E4%BD%95%E5%BB%BA%E7%AB%8B%E5%90%8C%E7%B6%B2%E6%AE%B5-lan-to-lan-vpn/</a:t>
            </a:r>
            <a:endParaRPr lang="en-US" altLang="zh-TW" dirty="0" smtClean="0"/>
          </a:p>
          <a:p>
            <a:endParaRPr lang="zh-TW" alt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雙固定</a:t>
            </a:r>
            <a:r>
              <a:rPr lang="en-US" altLang="zh-TW" dirty="0" smtClean="0"/>
              <a:t>IP</a:t>
            </a:r>
            <a:endParaRPr lang="zh-TW" altLang="en-US" dirty="0"/>
          </a:p>
        </p:txBody>
      </p:sp>
      <p:pic>
        <p:nvPicPr>
          <p:cNvPr id="7169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809378"/>
            <a:ext cx="8229600" cy="4107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單固定</a:t>
            </a:r>
            <a:r>
              <a:rPr lang="en-US" altLang="zh-TW" dirty="0" smtClean="0"/>
              <a:t>IP</a:t>
            </a:r>
            <a:endParaRPr lang="zh-TW" altLang="en-US" dirty="0"/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818272"/>
            <a:ext cx="8229600" cy="4089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/>
              <a:t>雙符動</a:t>
            </a:r>
            <a:r>
              <a:rPr lang="en-US" altLang="zh-TW" dirty="0" smtClean="0"/>
              <a:t>IP</a:t>
            </a:r>
            <a:br>
              <a:rPr lang="en-US" altLang="zh-TW" dirty="0" smtClean="0"/>
            </a:br>
            <a:r>
              <a:rPr lang="en-US" altLang="zh-TW" dirty="0" smtClean="0"/>
              <a:t>http://ubddns.org</a:t>
            </a:r>
            <a:endParaRPr lang="zh-TW" altLang="en-US" dirty="0"/>
          </a:p>
        </p:txBody>
      </p:sp>
      <p:pic>
        <p:nvPicPr>
          <p:cNvPr id="5121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702640"/>
            <a:ext cx="8229600" cy="4321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一端在其他防火牆底下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098" name="Picture 2" descr="http://www.ublink.org/images/DrayTek/vigor2952/nat-vpn/vigor-nat-vpn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484784"/>
            <a:ext cx="8280920" cy="41404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企業使用的</a:t>
            </a:r>
            <a:r>
              <a:rPr lang="en-US" altLang="zh-TW" dirty="0" smtClean="0"/>
              <a:t>VPN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MPLS</a:t>
            </a:r>
          </a:p>
          <a:p>
            <a:r>
              <a:rPr lang="en-US" altLang="zh-TW" dirty="0" smtClean="0"/>
              <a:t>IP-VPN(EZVPN)</a:t>
            </a:r>
          </a:p>
          <a:p>
            <a:r>
              <a:rPr lang="en-US" altLang="zh-TW" dirty="0" smtClean="0"/>
              <a:t>CPE VPN</a:t>
            </a:r>
            <a:endParaRPr lang="zh-TW" alt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4G LTE VPN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074" name="Picture 2" descr="http://www.ublink.org/images/DrayTek/vigor2960/4g-lte/4G-LTE-Vigor2960vpnPortRedirection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196752"/>
            <a:ext cx="7753350" cy="49911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MPLS/CPE</a:t>
            </a:r>
            <a:r>
              <a:rPr lang="zh-TW" altLang="en-US" dirty="0" smtClean="0"/>
              <a:t>混用</a:t>
            </a:r>
            <a:r>
              <a:rPr lang="en-US" altLang="zh-TW" dirty="0" smtClean="0"/>
              <a:t>VPN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052" name="Picture 4" descr="http://www.ublink.org/images/UBLink/cpevpn-ispvpn/3546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37828"/>
            <a:ext cx="9144000" cy="5143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VPN</a:t>
            </a:r>
            <a:r>
              <a:rPr lang="zh-TW" altLang="en-US" dirty="0" smtClean="0"/>
              <a:t>底下有</a:t>
            </a:r>
            <a:r>
              <a:rPr lang="en-US" altLang="zh-TW" dirty="0" smtClean="0"/>
              <a:t>Core Switch</a:t>
            </a:r>
            <a:r>
              <a:rPr lang="zh-TW" altLang="en-US" dirty="0" smtClean="0"/>
              <a:t>和其他網段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VPN TCP/IP More</a:t>
            </a:r>
          </a:p>
          <a:p>
            <a:r>
              <a:rPr lang="en-US" altLang="zh-TW" dirty="0" smtClean="0"/>
              <a:t>Static Route (Vigor/Core Switch</a:t>
            </a:r>
            <a:r>
              <a:rPr lang="zh-TW" altLang="en-US" dirty="0" smtClean="0"/>
              <a:t>都要加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05064"/>
            <a:ext cx="9144000" cy="2342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VPN</a:t>
            </a:r>
            <a:r>
              <a:rPr lang="zh-TW" altLang="en-US" dirty="0" smtClean="0"/>
              <a:t>繞路</a:t>
            </a:r>
            <a:endParaRPr lang="zh-TW" altLang="en-US" dirty="0"/>
          </a:p>
        </p:txBody>
      </p:sp>
      <p:pic>
        <p:nvPicPr>
          <p:cNvPr id="358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938865"/>
            <a:ext cx="8229600" cy="3848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/>
              <a:t>兩端的</a:t>
            </a:r>
            <a:r>
              <a:rPr lang="en-US" altLang="zh-TW" dirty="0" smtClean="0"/>
              <a:t>Wan</a:t>
            </a:r>
            <a:r>
              <a:rPr lang="zh-TW" altLang="en-US" dirty="0" smtClean="0"/>
              <a:t>都是虛擬</a:t>
            </a:r>
            <a:r>
              <a:rPr lang="en-US" altLang="zh-TW" dirty="0" err="1" smtClean="0"/>
              <a:t>ip</a:t>
            </a:r>
            <a:r>
              <a:rPr lang="zh-TW" altLang="en-US" dirty="0" smtClean="0"/>
              <a:t>怎麼連</a:t>
            </a:r>
            <a:r>
              <a:rPr lang="en-US" altLang="zh-TW" dirty="0" smtClean="0"/>
              <a:t>VPN </a:t>
            </a:r>
            <a:br>
              <a:rPr lang="en-US" altLang="zh-TW" dirty="0" smtClean="0"/>
            </a:br>
            <a:r>
              <a:rPr lang="en-US" altLang="zh-TW" dirty="0" err="1" smtClean="0"/>
              <a:t>VPN</a:t>
            </a:r>
            <a:r>
              <a:rPr lang="en-US" altLang="zh-TW" dirty="0" smtClean="0"/>
              <a:t> Matcher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申請網址</a:t>
            </a:r>
            <a:br>
              <a:rPr lang="zh-TW" altLang="en-US" dirty="0" smtClean="0"/>
            </a:br>
            <a:r>
              <a:rPr lang="en-US" altLang="zh-TW" dirty="0" smtClean="0">
                <a:hlinkClick r:id="rId2"/>
              </a:rPr>
              <a:t>http://vpn-matcher.draytek.com/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en-US" dirty="0" smtClean="0"/>
              <a:t>相關設定文件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8</a:t>
            </a:r>
            <a:r>
              <a:rPr lang="zh-TW" altLang="en-US" dirty="0" smtClean="0"/>
              <a:t>個</a:t>
            </a:r>
            <a:r>
              <a:rPr lang="en-US" altLang="zh-TW" dirty="0" smtClean="0"/>
              <a:t>Node</a:t>
            </a:r>
            <a:r>
              <a:rPr lang="zh-TW" altLang="en-US" smtClean="0"/>
              <a:t>，互通</a:t>
            </a:r>
            <a:endParaRPr lang="zh-TW" altLang="en-US" dirty="0" smtClean="0"/>
          </a:p>
          <a:p>
            <a:r>
              <a:rPr lang="en-US" altLang="zh-TW" dirty="0" smtClean="0">
                <a:hlinkClick r:id="rId3"/>
              </a:rPr>
              <a:t>http://www.ublink.org/index.php/download/send/132-user-manual-vigor/6308-vpn-matcher-vpn</a:t>
            </a:r>
            <a:endParaRPr lang="en-US" altLang="zh-TW" dirty="0" smtClean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/>
              <a:t>用</a:t>
            </a:r>
            <a:r>
              <a:rPr lang="en-US" altLang="zh-TW" dirty="0" smtClean="0"/>
              <a:t>VPN</a:t>
            </a:r>
            <a:r>
              <a:rPr lang="zh-TW" altLang="en-US" dirty="0" smtClean="0"/>
              <a:t>連入</a:t>
            </a:r>
            <a:r>
              <a:rPr lang="en-US" altLang="zh-TW" dirty="0" smtClean="0"/>
              <a:t>,\\</a:t>
            </a:r>
            <a:r>
              <a:rPr lang="zh-TW" altLang="en-US" dirty="0" smtClean="0"/>
              <a:t>電腦名稱 找不到 </a:t>
            </a:r>
            <a:r>
              <a:rPr lang="en-US" altLang="zh-TW" dirty="0" smtClean="0"/>
              <a:t>\\ip </a:t>
            </a:r>
            <a:r>
              <a:rPr lang="zh-TW" altLang="en-US" dirty="0" smtClean="0"/>
              <a:t>可以用 請問是什麼原因？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zh-TW" altLang="en-US" dirty="0" smtClean="0"/>
              <a:t>查對方電腦名稱的條例有</a:t>
            </a:r>
            <a:br>
              <a:rPr lang="zh-TW" altLang="en-US" dirty="0" smtClean="0"/>
            </a:br>
            <a:r>
              <a:rPr lang="en-US" altLang="zh-TW" dirty="0" smtClean="0"/>
              <a:t>DNS</a:t>
            </a:r>
            <a:br>
              <a:rPr lang="en-US" altLang="zh-TW" dirty="0" smtClean="0"/>
            </a:br>
            <a:r>
              <a:rPr lang="en-US" altLang="zh-TW" dirty="0" smtClean="0"/>
              <a:t>WINS</a:t>
            </a:r>
            <a:br>
              <a:rPr lang="en-US" altLang="zh-TW" dirty="0" smtClean="0"/>
            </a:br>
            <a:r>
              <a:rPr lang="en-US" altLang="zh-TW" dirty="0" smtClean="0"/>
              <a:t>NetBIOS over </a:t>
            </a:r>
            <a:r>
              <a:rPr lang="en-US" altLang="zh-TW" dirty="0" err="1" smtClean="0"/>
              <a:t>vpn</a:t>
            </a:r>
            <a:r>
              <a:rPr lang="en-US" altLang="zh-TW" dirty="0" smtClean="0"/>
              <a:t> </a:t>
            </a:r>
            <a:r>
              <a:rPr lang="en-US" altLang="zh-TW" dirty="0" err="1" smtClean="0"/>
              <a:t>tcp</a:t>
            </a:r>
            <a:r>
              <a:rPr lang="en-US" altLang="zh-TW" dirty="0" smtClean="0"/>
              <a:t>/</a:t>
            </a:r>
            <a:r>
              <a:rPr lang="en-US" altLang="zh-TW" dirty="0" err="1" smtClean="0"/>
              <a:t>ip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>LMHOST</a:t>
            </a:r>
            <a:br>
              <a:rPr lang="en-US" altLang="zh-TW" dirty="0" smtClean="0"/>
            </a:br>
            <a:r>
              <a:rPr lang="en-US" altLang="zh-TW" dirty="0" smtClean="0"/>
              <a:t>VPN </a:t>
            </a:r>
            <a:r>
              <a:rPr lang="zh-TW" altLang="en-US" dirty="0" smtClean="0"/>
              <a:t>走的是廣播封包</a:t>
            </a:r>
            <a:br>
              <a:rPr lang="zh-TW" altLang="en-US" dirty="0" smtClean="0"/>
            </a:br>
            <a:r>
              <a:rPr lang="en-US" altLang="zh-TW" dirty="0" smtClean="0"/>
              <a:t>Microsoft</a:t>
            </a:r>
            <a:r>
              <a:rPr lang="zh-TW" altLang="en-US" dirty="0" smtClean="0"/>
              <a:t>定義的時間是 </a:t>
            </a:r>
            <a:r>
              <a:rPr lang="en-US" altLang="zh-TW" dirty="0" smtClean="0"/>
              <a:t>12min~52min</a:t>
            </a:r>
            <a:br>
              <a:rPr lang="en-US" altLang="zh-TW" dirty="0" smtClean="0"/>
            </a:br>
            <a:r>
              <a:rPr lang="zh-TW" altLang="en-US" dirty="0" smtClean="0"/>
              <a:t>會擋住 </a:t>
            </a:r>
            <a:r>
              <a:rPr lang="en-US" altLang="zh-TW" dirty="0" err="1" smtClean="0"/>
              <a:t>netBIOS</a:t>
            </a:r>
            <a:r>
              <a:rPr lang="en-US" altLang="zh-TW" dirty="0" smtClean="0"/>
              <a:t> </a:t>
            </a:r>
            <a:r>
              <a:rPr lang="zh-TW" altLang="en-US" dirty="0" smtClean="0"/>
              <a:t>的有 </a:t>
            </a:r>
            <a:r>
              <a:rPr lang="en-US" altLang="zh-TW" dirty="0" smtClean="0"/>
              <a:t>Windows Firewall</a:t>
            </a:r>
            <a:br>
              <a:rPr lang="en-US" altLang="zh-TW" dirty="0" smtClean="0"/>
            </a:br>
            <a:r>
              <a:rPr lang="zh-TW" altLang="en-US" dirty="0" smtClean="0"/>
              <a:t>電腦防毒</a:t>
            </a:r>
            <a:br>
              <a:rPr lang="zh-TW" altLang="en-US" dirty="0" smtClean="0"/>
            </a:br>
            <a:r>
              <a:rPr lang="zh-TW" altLang="en-US" dirty="0" smtClean="0"/>
              <a:t>只要一條件不行</a:t>
            </a:r>
            <a:br>
              <a:rPr lang="zh-TW" altLang="en-US" dirty="0" smtClean="0"/>
            </a:br>
            <a:r>
              <a:rPr lang="zh-TW" altLang="en-US" dirty="0" smtClean="0"/>
              <a:t>就看不見電腦名稱</a:t>
            </a:r>
            <a:endParaRPr lang="zh-TW" alt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NetBIOS</a:t>
            </a:r>
            <a:endParaRPr lang="zh-TW" altLang="en-US" dirty="0"/>
          </a:p>
        </p:txBody>
      </p:sp>
      <p:pic>
        <p:nvPicPr>
          <p:cNvPr id="3686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949669"/>
            <a:ext cx="8229600" cy="38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統一驗證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endParaRPr lang="zh-TW" altLang="en-US" dirty="0" smtClean="0"/>
          </a:p>
          <a:p>
            <a:r>
              <a:rPr lang="zh-TW" altLang="en-US" dirty="0" smtClean="0"/>
              <a:t>坐在台灣使用</a:t>
            </a:r>
            <a:r>
              <a:rPr lang="en-US" altLang="zh-TW" dirty="0" smtClean="0"/>
              <a:t>Windows</a:t>
            </a:r>
            <a:r>
              <a:rPr lang="zh-TW" altLang="en-US" dirty="0" smtClean="0"/>
              <a:t>的</a:t>
            </a:r>
            <a:r>
              <a:rPr lang="en-US" altLang="zh-TW" dirty="0" smtClean="0"/>
              <a:t>Radius Server</a:t>
            </a:r>
            <a:r>
              <a:rPr lang="zh-TW" altLang="en-US" dirty="0" smtClean="0"/>
              <a:t>控管全球 </a:t>
            </a:r>
            <a:r>
              <a:rPr lang="en-US" altLang="zh-TW" dirty="0" smtClean="0"/>
              <a:t>VPN </a:t>
            </a:r>
            <a:r>
              <a:rPr lang="zh-TW" altLang="en-US" dirty="0" smtClean="0"/>
              <a:t>的帳號連線</a:t>
            </a:r>
          </a:p>
          <a:p>
            <a:r>
              <a:rPr lang="en-US" altLang="zh-TW" dirty="0" smtClean="0">
                <a:hlinkClick r:id="rId2"/>
              </a:rPr>
              <a:t>http://www.ublink.org/index.php/news/86-windows-radius-server-vpn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en-US" altLang="zh-TW" dirty="0" smtClean="0"/>
              <a:t>Vigor3900/2960 PPTP/L2TP VPN</a:t>
            </a:r>
            <a:r>
              <a:rPr lang="zh-TW" altLang="en-US" dirty="0" smtClean="0"/>
              <a:t>整合</a:t>
            </a:r>
            <a:r>
              <a:rPr lang="en-US" altLang="zh-TW" dirty="0" smtClean="0"/>
              <a:t>AD/DC/Radius Server</a:t>
            </a:r>
            <a:r>
              <a:rPr lang="zh-TW" altLang="en-US" dirty="0" smtClean="0"/>
              <a:t>設定</a:t>
            </a:r>
          </a:p>
          <a:p>
            <a:r>
              <a:rPr lang="en-US" altLang="zh-TW" dirty="0" smtClean="0">
                <a:hlinkClick r:id="rId3"/>
              </a:rPr>
              <a:t>http://www.ublink.org/index.php/2-uncategorised/90-vigor3900-2960-pptp-l2tp-vpn-ad-dc-radius-server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en-US" altLang="zh-TW" dirty="0" smtClean="0"/>
              <a:t>WFH </a:t>
            </a:r>
            <a:r>
              <a:rPr lang="zh-TW" altLang="en-US" dirty="0" smtClean="0"/>
              <a:t>在家工作 </a:t>
            </a:r>
            <a:r>
              <a:rPr lang="en-US" altLang="zh-TW" dirty="0" smtClean="0"/>
              <a:t>VPN NFW UTM </a:t>
            </a:r>
            <a:r>
              <a:rPr lang="zh-TW" altLang="en-US" dirty="0" smtClean="0"/>
              <a:t>設備 </a:t>
            </a:r>
            <a:r>
              <a:rPr lang="en-US" altLang="zh-TW" dirty="0" smtClean="0"/>
              <a:t>PPTP L2TP </a:t>
            </a:r>
            <a:r>
              <a:rPr lang="zh-TW" altLang="en-US" dirty="0" smtClean="0"/>
              <a:t>都可以統一驗證 </a:t>
            </a:r>
            <a:r>
              <a:rPr lang="en-US" altLang="zh-TW" dirty="0" smtClean="0"/>
              <a:t>Radius Server</a:t>
            </a:r>
          </a:p>
          <a:p>
            <a:r>
              <a:rPr lang="en-US" altLang="zh-TW" dirty="0" smtClean="0">
                <a:hlinkClick r:id="rId4"/>
              </a:rPr>
              <a:t>http://www.ublink.org/index.php/news/625-wfh-vpn-nfw-utm-pptp-l2tp-radius-server</a:t>
            </a:r>
            <a:endParaRPr lang="en-US" altLang="zh-TW" dirty="0" smtClean="0"/>
          </a:p>
          <a:p>
            <a:endParaRPr lang="zh-TW" alt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VPN </a:t>
            </a:r>
            <a:r>
              <a:rPr lang="zh-TW" altLang="en-US" dirty="0" smtClean="0"/>
              <a:t>分流架構一</a:t>
            </a:r>
            <a:endParaRPr lang="zh-TW" alt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772816"/>
            <a:ext cx="7128067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VPN</a:t>
            </a:r>
            <a:r>
              <a:rPr lang="zh-TW" altLang="en-US" dirty="0" smtClean="0"/>
              <a:t>分流架構二</a:t>
            </a:r>
            <a:r>
              <a:rPr lang="en-US" altLang="zh-TW" dirty="0" smtClean="0"/>
              <a:t>(</a:t>
            </a:r>
            <a:r>
              <a:rPr lang="zh-TW" altLang="en-US" dirty="0" smtClean="0"/>
              <a:t>同一地點</a:t>
            </a:r>
            <a:r>
              <a:rPr lang="en-US" altLang="zh-TW" dirty="0" smtClean="0"/>
              <a:t>)</a:t>
            </a:r>
            <a:br>
              <a:rPr lang="en-US" altLang="zh-TW" dirty="0" smtClean="0"/>
            </a:br>
            <a:r>
              <a:rPr lang="en-US" altLang="zh-TW" dirty="0" smtClean="0"/>
              <a:t>DNS</a:t>
            </a:r>
            <a:r>
              <a:rPr lang="zh-TW" altLang="en-US" dirty="0" smtClean="0"/>
              <a:t> </a:t>
            </a:r>
            <a:r>
              <a:rPr lang="en-US" altLang="zh-TW" smtClean="0"/>
              <a:t>Load balance</a:t>
            </a:r>
            <a:endParaRPr lang="zh-TW" alt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628800"/>
            <a:ext cx="6984776" cy="4806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挑選的設備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altLang="zh-TW" dirty="0" err="1" smtClean="0"/>
              <a:t>DrayTek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Vigor</a:t>
            </a:r>
            <a:r>
              <a:rPr lang="zh-TW" altLang="en-US" dirty="0" smtClean="0"/>
              <a:t>內含</a:t>
            </a:r>
            <a:r>
              <a:rPr lang="en-US" altLang="zh-TW" dirty="0" smtClean="0"/>
              <a:t>VPN</a:t>
            </a:r>
            <a:r>
              <a:rPr lang="zh-TW" altLang="en-US" dirty="0" smtClean="0"/>
              <a:t>系列</a:t>
            </a:r>
            <a:endParaRPr lang="en-US" altLang="zh-TW" dirty="0" smtClean="0"/>
          </a:p>
          <a:p>
            <a:pPr lvl="2"/>
            <a:r>
              <a:rPr lang="en-US" altLang="zh-TW" dirty="0" smtClean="0"/>
              <a:t>IPSec</a:t>
            </a:r>
          </a:p>
          <a:p>
            <a:pPr lvl="2"/>
            <a:r>
              <a:rPr lang="en-US" altLang="zh-TW" dirty="0" smtClean="0"/>
              <a:t>PPTP</a:t>
            </a:r>
          </a:p>
          <a:p>
            <a:pPr lvl="2"/>
            <a:r>
              <a:rPr lang="en-US" altLang="zh-TW" dirty="0" smtClean="0"/>
              <a:t>L2TP</a:t>
            </a:r>
          </a:p>
          <a:p>
            <a:pPr lvl="2"/>
            <a:r>
              <a:rPr lang="en-US" altLang="zh-TW" dirty="0" smtClean="0"/>
              <a:t>GRE</a:t>
            </a:r>
          </a:p>
          <a:p>
            <a:pPr lvl="2"/>
            <a:r>
              <a:rPr lang="en-US" altLang="zh-TW" dirty="0" smtClean="0"/>
              <a:t>SSL VPN Tunnel</a:t>
            </a:r>
          </a:p>
          <a:p>
            <a:r>
              <a:rPr lang="en-US" altLang="zh-TW" dirty="0" smtClean="0"/>
              <a:t>NUSOFT</a:t>
            </a:r>
          </a:p>
          <a:p>
            <a:pPr lvl="1"/>
            <a:r>
              <a:rPr lang="en-US" altLang="zh-TW" dirty="0" smtClean="0"/>
              <a:t>MHG</a:t>
            </a:r>
          </a:p>
          <a:p>
            <a:pPr lvl="1"/>
            <a:r>
              <a:rPr lang="en-US" altLang="zh-TW" dirty="0" smtClean="0"/>
              <a:t>NFW</a:t>
            </a:r>
          </a:p>
          <a:p>
            <a:pPr lvl="1"/>
            <a:r>
              <a:rPr lang="en-US" altLang="zh-TW" dirty="0" smtClean="0"/>
              <a:t>UTM</a:t>
            </a:r>
          </a:p>
          <a:p>
            <a:pPr lvl="2"/>
            <a:r>
              <a:rPr lang="en-US" altLang="zh-TW" dirty="0" err="1" smtClean="0"/>
              <a:t>Ipsec</a:t>
            </a:r>
            <a:endParaRPr lang="en-US" altLang="zh-TW" dirty="0" smtClean="0"/>
          </a:p>
          <a:p>
            <a:pPr lvl="2"/>
            <a:r>
              <a:rPr lang="en-US" altLang="zh-TW" dirty="0" smtClean="0"/>
              <a:t>PPTP</a:t>
            </a:r>
          </a:p>
          <a:p>
            <a:pPr lvl="2"/>
            <a:r>
              <a:rPr lang="en-US" altLang="zh-TW" dirty="0" smtClean="0"/>
              <a:t>L2TP</a:t>
            </a:r>
          </a:p>
          <a:p>
            <a:pPr lvl="2"/>
            <a:r>
              <a:rPr lang="en-US" altLang="zh-TW" dirty="0" smtClean="0"/>
              <a:t>GRE</a:t>
            </a:r>
          </a:p>
          <a:p>
            <a:pPr lvl="2"/>
            <a:r>
              <a:rPr lang="en-US" altLang="zh-TW" dirty="0" err="1" smtClean="0"/>
              <a:t>openSSLVPN</a:t>
            </a:r>
            <a:endParaRPr lang="zh-TW" alt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dirty="0" smtClean="0"/>
              <a:t>The END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4983163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zh-TW" altLang="en-US" sz="2400" dirty="0" smtClean="0"/>
              <a:t>感謝您 </a:t>
            </a:r>
            <a:r>
              <a:rPr lang="en-US" altLang="zh-TW" sz="2400" dirty="0" smtClean="0"/>
              <a:t>!!</a:t>
            </a:r>
          </a:p>
          <a:p>
            <a:pPr eaLnBrk="1" hangingPunct="1">
              <a:lnSpc>
                <a:spcPct val="80000"/>
              </a:lnSpc>
            </a:pPr>
            <a:r>
              <a:rPr lang="zh-TW" altLang="en-US" sz="2400" dirty="0" smtClean="0"/>
              <a:t>如果您有任何的問題</a:t>
            </a:r>
            <a:endParaRPr lang="en-US" altLang="zh-TW" sz="2400" dirty="0" smtClean="0"/>
          </a:p>
          <a:p>
            <a:pPr eaLnBrk="1" hangingPunct="1">
              <a:lnSpc>
                <a:spcPct val="80000"/>
              </a:lnSpc>
            </a:pPr>
            <a:r>
              <a:rPr lang="zh-TW" altLang="en-US" sz="2400" b="1" dirty="0" smtClean="0">
                <a:solidFill>
                  <a:srgbClr val="FF0000"/>
                </a:solidFill>
              </a:rPr>
              <a:t>單項產品詳細簡報請洽詢各區服務處</a:t>
            </a:r>
          </a:p>
          <a:p>
            <a:pPr eaLnBrk="1" hangingPunct="1">
              <a:lnSpc>
                <a:spcPct val="80000"/>
              </a:lnSpc>
            </a:pPr>
            <a:r>
              <a:rPr lang="zh-TW" altLang="en-US" sz="2400" dirty="0" smtClean="0"/>
              <a:t>請洽</a:t>
            </a:r>
          </a:p>
          <a:p>
            <a:pPr eaLnBrk="1" hangingPunct="1">
              <a:lnSpc>
                <a:spcPct val="80000"/>
              </a:lnSpc>
            </a:pPr>
            <a:r>
              <a:rPr lang="zh-TW" altLang="en-US" sz="2400" dirty="0" smtClean="0"/>
              <a:t>台中</a:t>
            </a:r>
            <a:r>
              <a:rPr lang="en-US" altLang="zh-TW" sz="2400" dirty="0" smtClean="0"/>
              <a:t>:</a:t>
            </a:r>
            <a:r>
              <a:rPr lang="zh-TW" altLang="en-US" sz="2400" dirty="0" smtClean="0"/>
              <a:t>裕笠科技股份有限公司</a:t>
            </a:r>
          </a:p>
          <a:p>
            <a:pPr lvl="1" eaLnBrk="1" hangingPunct="1">
              <a:lnSpc>
                <a:spcPct val="80000"/>
              </a:lnSpc>
            </a:pPr>
            <a:r>
              <a:rPr lang="zh-TW" altLang="en-US" sz="2000" dirty="0" smtClean="0"/>
              <a:t>電話</a:t>
            </a:r>
            <a:r>
              <a:rPr lang="en-US" altLang="zh-TW" sz="2000" dirty="0" smtClean="0"/>
              <a:t>:04-2260-5121</a:t>
            </a:r>
          </a:p>
          <a:p>
            <a:pPr lvl="1" eaLnBrk="1" hangingPunct="1">
              <a:lnSpc>
                <a:spcPct val="80000"/>
              </a:lnSpc>
            </a:pPr>
            <a:r>
              <a:rPr lang="zh-TW" altLang="en-US" sz="2000" dirty="0" smtClean="0"/>
              <a:t>傳真</a:t>
            </a:r>
            <a:r>
              <a:rPr lang="en-US" altLang="zh-TW" sz="2000" dirty="0" smtClean="0"/>
              <a:t>:04-2260-5770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TW" sz="2000" dirty="0" smtClean="0">
                <a:hlinkClick r:id="rId2"/>
              </a:rPr>
              <a:t>help@ublink.org</a:t>
            </a:r>
            <a:endParaRPr lang="en-US" altLang="zh-TW" sz="2000" dirty="0" smtClean="0"/>
          </a:p>
          <a:p>
            <a:pPr eaLnBrk="1" hangingPunct="1">
              <a:lnSpc>
                <a:spcPct val="80000"/>
              </a:lnSpc>
            </a:pPr>
            <a:r>
              <a:rPr lang="zh-TW" altLang="en-US" sz="2400" dirty="0" smtClean="0"/>
              <a:t>台北</a:t>
            </a:r>
            <a:r>
              <a:rPr lang="en-US" altLang="zh-TW" sz="2400" dirty="0" smtClean="0"/>
              <a:t>:</a:t>
            </a:r>
            <a:r>
              <a:rPr lang="zh-TW" altLang="en-US" sz="2400" dirty="0" smtClean="0"/>
              <a:t>遠豐科技股份有限公司</a:t>
            </a:r>
          </a:p>
          <a:p>
            <a:pPr lvl="1" eaLnBrk="1" hangingPunct="1">
              <a:lnSpc>
                <a:spcPct val="80000"/>
              </a:lnSpc>
            </a:pPr>
            <a:r>
              <a:rPr lang="zh-TW" altLang="en-US" sz="2000" dirty="0" smtClean="0"/>
              <a:t>電話</a:t>
            </a:r>
            <a:r>
              <a:rPr lang="en-US" altLang="zh-TW" sz="2000" dirty="0" smtClean="0"/>
              <a:t>:02-2932-1422</a:t>
            </a:r>
          </a:p>
          <a:p>
            <a:pPr lvl="1" eaLnBrk="1" hangingPunct="1">
              <a:lnSpc>
                <a:spcPct val="80000"/>
              </a:lnSpc>
            </a:pPr>
            <a:r>
              <a:rPr lang="zh-TW" altLang="en-US" sz="2000" dirty="0" smtClean="0"/>
              <a:t>傳真</a:t>
            </a:r>
            <a:r>
              <a:rPr lang="en-US" altLang="zh-TW" sz="2000" dirty="0" smtClean="0"/>
              <a:t>:02-2932-1427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TW" sz="2000" dirty="0" smtClean="0">
                <a:hlinkClick r:id="rId3"/>
              </a:rPr>
              <a:t>help@farich.com</a:t>
            </a:r>
            <a:endParaRPr lang="en-US" altLang="zh-TW" sz="2000" dirty="0" smtClean="0"/>
          </a:p>
          <a:p>
            <a:pPr eaLnBrk="1" hangingPunct="1">
              <a:lnSpc>
                <a:spcPct val="80000"/>
              </a:lnSpc>
            </a:pPr>
            <a:r>
              <a:rPr lang="zh-TW" altLang="en-US" sz="2400" dirty="0" smtClean="0"/>
              <a:t>高雄</a:t>
            </a:r>
            <a:r>
              <a:rPr lang="en-US" altLang="zh-TW" sz="2400" dirty="0" smtClean="0"/>
              <a:t>:</a:t>
            </a:r>
            <a:r>
              <a:rPr lang="zh-TW" altLang="en-US" sz="2400" dirty="0" smtClean="0"/>
              <a:t>鉅創科技股份有限公司</a:t>
            </a:r>
          </a:p>
          <a:p>
            <a:pPr lvl="1" eaLnBrk="1" hangingPunct="1">
              <a:lnSpc>
                <a:spcPct val="80000"/>
              </a:lnSpc>
            </a:pPr>
            <a:r>
              <a:rPr lang="zh-TW" altLang="en-US" sz="2000" dirty="0" smtClean="0"/>
              <a:t>電話</a:t>
            </a:r>
            <a:r>
              <a:rPr lang="en-US" altLang="zh-TW" sz="2000" dirty="0" smtClean="0"/>
              <a:t>:07-588-1868</a:t>
            </a:r>
          </a:p>
          <a:p>
            <a:pPr lvl="1" eaLnBrk="1" hangingPunct="1">
              <a:lnSpc>
                <a:spcPct val="80000"/>
              </a:lnSpc>
            </a:pPr>
            <a:r>
              <a:rPr lang="zh-TW" altLang="en-US" sz="2000" dirty="0" smtClean="0"/>
              <a:t>傳真</a:t>
            </a:r>
            <a:r>
              <a:rPr lang="en-US" altLang="zh-TW" sz="2000" smtClean="0"/>
              <a:t>:07-588-1870</a:t>
            </a:r>
            <a:endParaRPr lang="en-US" altLang="zh-TW" sz="2000" dirty="0" smtClean="0"/>
          </a:p>
          <a:p>
            <a:pPr lvl="1" eaLnBrk="1" hangingPunct="1">
              <a:lnSpc>
                <a:spcPct val="80000"/>
              </a:lnSpc>
            </a:pPr>
            <a:r>
              <a:rPr lang="en-US" altLang="zh-TW" sz="2000" dirty="0" smtClean="0">
                <a:hlinkClick r:id="rId4"/>
              </a:rPr>
              <a:t>kshelp@ublink.org</a:t>
            </a:r>
            <a:endParaRPr lang="en-US" altLang="zh-TW" sz="2000" dirty="0" smtClean="0"/>
          </a:p>
          <a:p>
            <a:pPr eaLnBrk="1" hangingPunct="1">
              <a:lnSpc>
                <a:spcPct val="80000"/>
              </a:lnSpc>
            </a:pPr>
            <a:endParaRPr lang="en-US" altLang="zh-TW" sz="2400" dirty="0" smtClean="0"/>
          </a:p>
        </p:txBody>
      </p:sp>
    </p:spTree>
    <p:extLst>
      <p:ext uri="{BB962C8B-B14F-4D97-AF65-F5344CB8AC3E}">
        <p14:creationId xmlns="" xmlns:p14="http://schemas.microsoft.com/office/powerpoint/2010/main" val="2561927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 smtClean="0"/>
              <a:t>Lan</a:t>
            </a:r>
            <a:r>
              <a:rPr lang="en-US" altLang="zh-TW" dirty="0" smtClean="0"/>
              <a:t> to </a:t>
            </a:r>
            <a:r>
              <a:rPr lang="en-US" altLang="zh-TW" dirty="0" err="1" smtClean="0"/>
              <a:t>Lan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IPSec</a:t>
            </a:r>
          </a:p>
          <a:p>
            <a:r>
              <a:rPr lang="en-US" altLang="zh-TW" dirty="0" smtClean="0"/>
              <a:t>PPTP</a:t>
            </a:r>
          </a:p>
          <a:p>
            <a:r>
              <a:rPr lang="en-US" altLang="zh-TW" dirty="0" smtClean="0"/>
              <a:t>L2TP</a:t>
            </a:r>
          </a:p>
          <a:p>
            <a:r>
              <a:rPr lang="en-US" altLang="zh-TW" dirty="0" smtClean="0"/>
              <a:t>SSL VPN Tunnel Mode</a:t>
            </a:r>
          </a:p>
          <a:p>
            <a:r>
              <a:rPr lang="en-US" altLang="zh-TW" dirty="0" smtClean="0"/>
              <a:t>GRE</a:t>
            </a:r>
          </a:p>
          <a:p>
            <a:r>
              <a:rPr lang="en-US" altLang="zh-TW" dirty="0" err="1" smtClean="0"/>
              <a:t>DyVPN</a:t>
            </a:r>
            <a:endParaRPr lang="en-US" altLang="zh-TW" dirty="0" smtClean="0"/>
          </a:p>
          <a:p>
            <a:r>
              <a:rPr lang="en-US" altLang="zh-TW" dirty="0" smtClean="0"/>
              <a:t>VPN Matcher(</a:t>
            </a:r>
            <a:r>
              <a:rPr lang="zh-TW" altLang="en-US" dirty="0" smtClean="0"/>
              <a:t>兩端的</a:t>
            </a:r>
            <a:r>
              <a:rPr lang="en-US" altLang="zh-TW" dirty="0" smtClean="0"/>
              <a:t>Wan</a:t>
            </a:r>
            <a:r>
              <a:rPr lang="zh-TW" altLang="en-US" dirty="0" smtClean="0"/>
              <a:t>都是虛擬</a:t>
            </a:r>
            <a:r>
              <a:rPr lang="en-US" altLang="zh-TW" smtClean="0"/>
              <a:t>ip)</a:t>
            </a:r>
            <a:endParaRPr lang="en-US" altLang="zh-TW" dirty="0" smtClean="0"/>
          </a:p>
          <a:p>
            <a:endParaRPr lang="zh-TW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Client to </a:t>
            </a:r>
            <a:r>
              <a:rPr lang="en-US" altLang="zh-TW" dirty="0" err="1" smtClean="0"/>
              <a:t>Lan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PPTP</a:t>
            </a:r>
          </a:p>
          <a:p>
            <a:r>
              <a:rPr lang="en-US" altLang="zh-TW" dirty="0" smtClean="0"/>
              <a:t>L2TP</a:t>
            </a:r>
          </a:p>
          <a:p>
            <a:r>
              <a:rPr lang="en-US" altLang="zh-TW" dirty="0" smtClean="0"/>
              <a:t>L2TP over IPSec</a:t>
            </a:r>
          </a:p>
          <a:p>
            <a:r>
              <a:rPr lang="en-US" altLang="zh-TW" dirty="0" smtClean="0"/>
              <a:t>IPSec IKEv2</a:t>
            </a:r>
          </a:p>
          <a:p>
            <a:r>
              <a:rPr lang="en-US" altLang="zh-TW" dirty="0" smtClean="0"/>
              <a:t>SSL VPN/</a:t>
            </a:r>
            <a:r>
              <a:rPr lang="en-US" altLang="zh-TW" dirty="0" err="1" smtClean="0"/>
              <a:t>openVPN</a:t>
            </a:r>
            <a:endParaRPr lang="zh-TW" alt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VPN Hub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13314" name="Picture 2" descr="http://www.ublink.org/images/UBLink/vpn-hub/vpn-hub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340768"/>
            <a:ext cx="8782000" cy="49398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1746" name="Picture 2" descr="http://www.ublink.org/images/UBLink/vpn-hub/vpn-hub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812652" cy="3744416"/>
          </a:xfrm>
          <a:prstGeom prst="rect">
            <a:avLst/>
          </a:prstGeom>
          <a:noFill/>
        </p:spPr>
      </p:pic>
      <p:pic>
        <p:nvPicPr>
          <p:cNvPr id="31748" name="Picture 4" descr="http://www.ublink.org/images/UBLink/vpn-hub/vpn-hub-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29100" y="476672"/>
            <a:ext cx="4914900" cy="58388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2770" name="Picture 2" descr="http://www.ublink.org/images/UBLink/vpn-hub/vpn-hub-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18675" cy="58772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VPN Trunk</a:t>
            </a:r>
            <a:endParaRPr lang="zh-TW" altLang="en-US" dirty="0"/>
          </a:p>
        </p:txBody>
      </p:sp>
      <p:pic>
        <p:nvPicPr>
          <p:cNvPr id="1229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239332"/>
            <a:ext cx="6984775" cy="4886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</TotalTime>
  <Words>332</Words>
  <Application>Microsoft Office PowerPoint</Application>
  <PresentationFormat>如螢幕大小 (4:3)</PresentationFormat>
  <Paragraphs>100</Paragraphs>
  <Slides>30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30</vt:i4>
      </vt:variant>
    </vt:vector>
  </HeadingPairs>
  <TitlesOfParts>
    <vt:vector size="31" baseType="lpstr">
      <vt:lpstr>Office 佈景主題</vt:lpstr>
      <vt:lpstr>企業自建vpn規劃</vt:lpstr>
      <vt:lpstr>企業使用的VPN</vt:lpstr>
      <vt:lpstr>挑選的設備</vt:lpstr>
      <vt:lpstr>Lan to Lan</vt:lpstr>
      <vt:lpstr>Client to Lan</vt:lpstr>
      <vt:lpstr>VPN Hub</vt:lpstr>
      <vt:lpstr>投影片 7</vt:lpstr>
      <vt:lpstr>投影片 8</vt:lpstr>
      <vt:lpstr>VPN Trunk</vt:lpstr>
      <vt:lpstr>VPN Backup</vt:lpstr>
      <vt:lpstr>投影片 11</vt:lpstr>
      <vt:lpstr>NUSOFT VPN Trunk</vt:lpstr>
      <vt:lpstr>VPN為何不通注意事項，不要同區段</vt:lpstr>
      <vt:lpstr>投影片 14</vt:lpstr>
      <vt:lpstr>同網段的VPN</vt:lpstr>
      <vt:lpstr>雙固定IP</vt:lpstr>
      <vt:lpstr>單固定IP</vt:lpstr>
      <vt:lpstr>雙符動IP http://ubddns.org</vt:lpstr>
      <vt:lpstr>一端在其他防火牆底下</vt:lpstr>
      <vt:lpstr>4G LTE VPN</vt:lpstr>
      <vt:lpstr>MPLS/CPE混用VPN</vt:lpstr>
      <vt:lpstr>VPN底下有Core Switch和其他網段</vt:lpstr>
      <vt:lpstr>VPN繞路</vt:lpstr>
      <vt:lpstr>兩端的Wan都是虛擬ip怎麼連VPN  VPN Matcher</vt:lpstr>
      <vt:lpstr>用VPN連入,\\電腦名稱 找不到 \\ip 可以用 請問是什麼原因？</vt:lpstr>
      <vt:lpstr>NetBIOS</vt:lpstr>
      <vt:lpstr>統一驗證</vt:lpstr>
      <vt:lpstr>VPN 分流架構一</vt:lpstr>
      <vt:lpstr>VPN分流架構二(同一地點) DNS Load balance</vt:lpstr>
      <vt:lpstr>The END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企業自建vpn規劃</dc:title>
  <dc:creator>JanusLin</dc:creator>
  <cp:lastModifiedBy>JanusLin</cp:lastModifiedBy>
  <cp:revision>36</cp:revision>
  <dcterms:created xsi:type="dcterms:W3CDTF">2018-01-08T23:55:42Z</dcterms:created>
  <dcterms:modified xsi:type="dcterms:W3CDTF">2020-03-25T02:29:40Z</dcterms:modified>
</cp:coreProperties>
</file>