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64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2018/9/13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pp_w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345936"/>
            <a:ext cx="9144000" cy="5120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房東學生宿舍網路解決方案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應用實例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Wan</a:t>
            </a:r>
            <a:r>
              <a:rPr lang="zh-TW" altLang="en-US" dirty="0" smtClean="0"/>
              <a:t>口數</a:t>
            </a:r>
            <a:r>
              <a:rPr lang="en-US" altLang="zh-TW" dirty="0" smtClean="0"/>
              <a:t>(</a:t>
            </a:r>
            <a:r>
              <a:rPr lang="zh-TW" altLang="en-US" dirty="0" smtClean="0"/>
              <a:t>乙太網路</a:t>
            </a:r>
            <a:r>
              <a:rPr lang="en-US" altLang="zh-TW" dirty="0" smtClean="0"/>
              <a:t>rj45)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en-US" altLang="zh-TW" dirty="0" smtClean="0"/>
              <a:t>1wan</a:t>
            </a:r>
          </a:p>
          <a:p>
            <a:pPr lvl="1"/>
            <a:r>
              <a:rPr lang="en-US" altLang="zh-TW" dirty="0" smtClean="0"/>
              <a:t>Vigor2120</a:t>
            </a:r>
          </a:p>
          <a:p>
            <a:pPr lvl="1"/>
            <a:r>
              <a:rPr lang="en-US" altLang="zh-TW" dirty="0" smtClean="0"/>
              <a:t>Vigor2132</a:t>
            </a:r>
          </a:p>
          <a:p>
            <a:r>
              <a:rPr lang="en-US" altLang="zh-TW" dirty="0" smtClean="0"/>
              <a:t>2wan</a:t>
            </a:r>
          </a:p>
          <a:p>
            <a:pPr lvl="1"/>
            <a:r>
              <a:rPr lang="en-US" altLang="zh-TW" dirty="0" smtClean="0"/>
              <a:t>Vigor2912</a:t>
            </a:r>
          </a:p>
          <a:p>
            <a:pPr lvl="1"/>
            <a:r>
              <a:rPr lang="en-US" altLang="zh-TW" dirty="0" smtClean="0"/>
              <a:t>Vigor2926</a:t>
            </a:r>
          </a:p>
          <a:p>
            <a:pPr lvl="1"/>
            <a:r>
              <a:rPr lang="en-US" altLang="zh-TW" dirty="0" smtClean="0"/>
              <a:t>Vigor2952</a:t>
            </a:r>
          </a:p>
          <a:p>
            <a:pPr lvl="1"/>
            <a:r>
              <a:rPr lang="en-US" altLang="zh-TW" dirty="0" smtClean="0"/>
              <a:t>Vigor2960</a:t>
            </a:r>
          </a:p>
          <a:p>
            <a:r>
              <a:rPr lang="en-US" altLang="zh-TW" dirty="0" smtClean="0"/>
              <a:t>4wan</a:t>
            </a:r>
          </a:p>
          <a:p>
            <a:pPr lvl="1"/>
            <a:r>
              <a:rPr lang="en-US" altLang="zh-TW" dirty="0" smtClean="0"/>
              <a:t>Vigor3220</a:t>
            </a:r>
          </a:p>
          <a:p>
            <a:pPr lvl="1"/>
            <a:r>
              <a:rPr lang="en-US" altLang="zh-TW" dirty="0" smtClean="0"/>
              <a:t>Vigor300B (</a:t>
            </a:r>
            <a:r>
              <a:rPr lang="zh-TW" altLang="en-US" dirty="0" smtClean="0"/>
              <a:t>可調</a:t>
            </a:r>
            <a:r>
              <a:rPr lang="en-US" altLang="zh-TW" dirty="0" smtClean="0"/>
              <a:t>3Wan/3Lan)</a:t>
            </a:r>
          </a:p>
          <a:p>
            <a:pPr lvl="1"/>
            <a:r>
              <a:rPr lang="en-US" altLang="zh-TW" dirty="0" smtClean="0"/>
              <a:t>Vigor3900</a:t>
            </a:r>
          </a:p>
          <a:p>
            <a:pPr lvl="1"/>
            <a:r>
              <a:rPr lang="en-US" altLang="zh-TW" dirty="0" smtClean="0"/>
              <a:t>MHG-450</a:t>
            </a:r>
          </a:p>
          <a:p>
            <a:pPr lvl="1"/>
            <a:r>
              <a:rPr lang="en-US" altLang="zh-TW" dirty="0" smtClean="0"/>
              <a:t>NFW-560</a:t>
            </a:r>
          </a:p>
          <a:p>
            <a:r>
              <a:rPr lang="en-US" altLang="zh-TW" dirty="0" smtClean="0"/>
              <a:t>5 port</a:t>
            </a:r>
            <a:r>
              <a:rPr lang="zh-TW" altLang="en-US" dirty="0" smtClean="0"/>
              <a:t>以上自定義 </a:t>
            </a:r>
            <a:r>
              <a:rPr lang="en-US" altLang="zh-TW" dirty="0" smtClean="0"/>
              <a:t>Wan/</a:t>
            </a:r>
            <a:r>
              <a:rPr lang="en-US" altLang="zh-TW" dirty="0" err="1" smtClean="0"/>
              <a:t>Lan</a:t>
            </a:r>
            <a:r>
              <a:rPr lang="en-US" altLang="zh-TW" dirty="0" smtClean="0"/>
              <a:t>/DMZ</a:t>
            </a:r>
          </a:p>
          <a:p>
            <a:pPr lvl="1"/>
            <a:r>
              <a:rPr lang="en-US" altLang="zh-TW" dirty="0" smtClean="0"/>
              <a:t>MHG-450</a:t>
            </a:r>
          </a:p>
          <a:p>
            <a:pPr lvl="1"/>
            <a:r>
              <a:rPr lang="en-US" altLang="zh-TW" dirty="0" smtClean="0"/>
              <a:t>NFW-560/650/850/1600</a:t>
            </a:r>
          </a:p>
          <a:p>
            <a:pPr lvl="1"/>
            <a:r>
              <a:rPr lang="en-US" altLang="zh-TW" dirty="0" smtClean="0"/>
              <a:t>UTM-650/850/1600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無線網路</a:t>
            </a:r>
            <a:r>
              <a:rPr lang="en-US" altLang="zh-TW" dirty="0" err="1" smtClean="0"/>
              <a:t>WiFi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VigorAP710</a:t>
            </a:r>
          </a:p>
          <a:p>
            <a:r>
              <a:rPr lang="en-US" altLang="zh-TW" dirty="0" smtClean="0"/>
              <a:t>VigorAP810</a:t>
            </a:r>
          </a:p>
          <a:p>
            <a:r>
              <a:rPr lang="en-US" altLang="zh-TW" dirty="0" smtClean="0"/>
              <a:t>VigorAP902</a:t>
            </a:r>
          </a:p>
          <a:p>
            <a:r>
              <a:rPr lang="en-US" altLang="zh-TW" dirty="0" smtClean="0"/>
              <a:t>VigorAP910C (</a:t>
            </a:r>
            <a:r>
              <a:rPr lang="zh-TW" altLang="en-US" dirty="0" smtClean="0"/>
              <a:t>吸頂式</a:t>
            </a:r>
            <a:r>
              <a:rPr lang="en-US" altLang="zh-TW" dirty="0" smtClean="0"/>
              <a:t>)</a:t>
            </a:r>
            <a:endParaRPr lang="en-US" altLang="zh-TW" dirty="0" smtClean="0"/>
          </a:p>
          <a:p>
            <a:r>
              <a:rPr lang="en-US" altLang="zh-TW" dirty="0" smtClean="0"/>
              <a:t>VigorAP920R/RP (</a:t>
            </a:r>
            <a:r>
              <a:rPr lang="zh-TW" altLang="en-US" dirty="0" smtClean="0"/>
              <a:t>戶外型，</a:t>
            </a:r>
            <a:r>
              <a:rPr lang="en-US" altLang="zh-TW" dirty="0" smtClean="0"/>
              <a:t>IP67)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NAP-250 (Mesh Mode)</a:t>
            </a:r>
          </a:p>
          <a:p>
            <a:r>
              <a:rPr lang="en-US" altLang="zh-TW" dirty="0" smtClean="0"/>
              <a:t>NAP-570 (</a:t>
            </a:r>
            <a:r>
              <a:rPr lang="zh-TW" altLang="en-US" dirty="0" smtClean="0"/>
              <a:t>吸頂式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5122" name="Picture 2" descr="http://www.ublink.org/images/DrayTek/vigorap710/vigorap7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3770" y="0"/>
            <a:ext cx="2070230" cy="1656184"/>
          </a:xfrm>
          <a:prstGeom prst="rect">
            <a:avLst/>
          </a:prstGeom>
          <a:noFill/>
        </p:spPr>
      </p:pic>
      <p:pic>
        <p:nvPicPr>
          <p:cNvPr id="5124" name="Picture 4" descr="http://www.ublink.org/images/DrayTek/vigorap902/vigorap902-front-lef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1021" y="1772816"/>
            <a:ext cx="1612979" cy="2016224"/>
          </a:xfrm>
          <a:prstGeom prst="rect">
            <a:avLst/>
          </a:prstGeom>
          <a:noFill/>
        </p:spPr>
      </p:pic>
      <p:pic>
        <p:nvPicPr>
          <p:cNvPr id="5126" name="Picture 6" descr="http://www.ublink.org/images/NUSOFT/nap-250/nap-2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797152"/>
            <a:ext cx="1198702" cy="1368152"/>
          </a:xfrm>
          <a:prstGeom prst="rect">
            <a:avLst/>
          </a:prstGeom>
          <a:noFill/>
        </p:spPr>
      </p:pic>
      <p:pic>
        <p:nvPicPr>
          <p:cNvPr id="5128" name="Picture 8" descr="http://www.ublink.org/images/NUSOFT/nap-570/nap-570-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66006" y="4221088"/>
            <a:ext cx="2877994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Syslog</a:t>
            </a:r>
            <a:r>
              <a:rPr lang="zh-TW" altLang="en-US" dirty="0" smtClean="0"/>
              <a:t>上網</a:t>
            </a:r>
            <a:r>
              <a:rPr lang="zh-TW" altLang="en-US" dirty="0" smtClean="0"/>
              <a:t>記錄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警方調閱記錄使用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USB HD</a:t>
            </a:r>
          </a:p>
          <a:p>
            <a:r>
              <a:rPr lang="zh-TW" altLang="en-US" dirty="0" smtClean="0"/>
              <a:t>電腦 </a:t>
            </a:r>
            <a:r>
              <a:rPr lang="en-US" altLang="zh-TW" dirty="0" err="1" smtClean="0"/>
              <a:t>syslog</a:t>
            </a:r>
            <a:endParaRPr lang="en-US" altLang="zh-TW" dirty="0" smtClean="0"/>
          </a:p>
          <a:p>
            <a:r>
              <a:rPr lang="en-US" altLang="zh-TW" dirty="0" smtClean="0"/>
              <a:t>Mail </a:t>
            </a:r>
            <a:r>
              <a:rPr lang="en-US" altLang="zh-TW" dirty="0" err="1" smtClean="0"/>
              <a:t>syslog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END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:04-2260-5770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:02-2932-1427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:07-359-1912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:07-359-1913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@LINE</a:t>
            </a:r>
            <a:endParaRPr lang="zh-TW" altLang="en-US" smtClean="0"/>
          </a:p>
        </p:txBody>
      </p:sp>
      <p:pic>
        <p:nvPicPr>
          <p:cNvPr id="2457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74950" y="1600200"/>
            <a:ext cx="3594100" cy="4525963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宿舍網路最難處理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房東最怕半夜敲門聲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特別是出租給學生的</a:t>
            </a:r>
            <a:endParaRPr lang="en-US" altLang="zh-TW" dirty="0" smtClean="0"/>
          </a:p>
          <a:p>
            <a:pPr algn="just"/>
            <a:r>
              <a:rPr lang="zh-TW" altLang="en-US" dirty="0" smtClean="0"/>
              <a:t>半夜敲房東的門</a:t>
            </a:r>
            <a:endParaRPr lang="en-US" altLang="zh-TW" dirty="0" smtClean="0"/>
          </a:p>
          <a:p>
            <a:pPr algn="just"/>
            <a:r>
              <a:rPr lang="zh-TW" altLang="en-US" dirty="0" smtClean="0"/>
              <a:t>不能上網</a:t>
            </a:r>
            <a:endParaRPr lang="en-US" altLang="zh-TW" dirty="0" smtClean="0"/>
          </a:p>
          <a:p>
            <a:pPr algn="just"/>
            <a:r>
              <a:rPr lang="zh-TW" altLang="en-US" dirty="0" smtClean="0"/>
              <a:t>網速不順</a:t>
            </a:r>
            <a:endParaRPr lang="en-US" altLang="zh-TW" dirty="0" smtClean="0"/>
          </a:p>
          <a:p>
            <a:pPr algn="just"/>
            <a:r>
              <a:rPr lang="zh-TW" altLang="en-US" dirty="0" smtClean="0"/>
              <a:t>不能沒有網路</a:t>
            </a:r>
            <a:endParaRPr lang="en-US" altLang="zh-TW" dirty="0" smtClean="0"/>
          </a:p>
          <a:p>
            <a:pPr algn="just"/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頻寬管理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給學生再大的頻寬都不夠用</a:t>
            </a:r>
            <a:endParaRPr lang="en-US" altLang="zh-TW" dirty="0" smtClean="0"/>
          </a:p>
          <a:p>
            <a:r>
              <a:rPr lang="zh-TW" altLang="en-US" dirty="0" smtClean="0"/>
              <a:t>聰明頻寬管理</a:t>
            </a:r>
            <a:r>
              <a:rPr lang="en-US" altLang="zh-TW" dirty="0" err="1" smtClean="0"/>
              <a:t>SmartQoS</a:t>
            </a:r>
            <a:endParaRPr lang="zh-TW" altLang="en-US" dirty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01008"/>
            <a:ext cx="6964363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防止分享器亂插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傻瓜</a:t>
            </a:r>
            <a:r>
              <a:rPr lang="en-US" altLang="zh-TW" dirty="0" err="1" smtClean="0"/>
              <a:t>vlan</a:t>
            </a:r>
            <a:endParaRPr lang="en-US" altLang="zh-TW" dirty="0" smtClean="0"/>
          </a:p>
          <a:p>
            <a:r>
              <a:rPr lang="zh-TW" altLang="en-US" dirty="0" smtClean="0"/>
              <a:t>防</a:t>
            </a:r>
            <a:r>
              <a:rPr lang="en-US" altLang="zh-TW" dirty="0" smtClean="0"/>
              <a:t>Loop</a:t>
            </a:r>
          </a:p>
          <a:p>
            <a:r>
              <a:rPr lang="en-US" altLang="zh-TW" dirty="0" smtClean="0"/>
              <a:t>8 port Giga (</a:t>
            </a:r>
            <a:r>
              <a:rPr lang="zh-TW" altLang="en-US" dirty="0" smtClean="0"/>
              <a:t>可放弱電箱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UBS-2008G </a:t>
            </a:r>
            <a:r>
              <a:rPr lang="zh-TW" altLang="en-US" dirty="0" smtClean="0"/>
              <a:t>傻瓜式</a:t>
            </a:r>
            <a:r>
              <a:rPr lang="en-US" altLang="zh-TW" dirty="0" err="1" smtClean="0"/>
              <a:t>vlan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136x88x30mm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VigorSwitch</a:t>
            </a:r>
            <a:r>
              <a:rPr lang="en-US" altLang="zh-TW" dirty="0" smtClean="0"/>
              <a:t> G1080</a:t>
            </a:r>
          </a:p>
          <a:p>
            <a:pPr lvl="2"/>
            <a:r>
              <a:rPr lang="en-US" altLang="zh-TW" dirty="0" smtClean="0"/>
              <a:t>154(</a:t>
            </a:r>
            <a:r>
              <a:rPr lang="zh-TW" altLang="en-US" dirty="0" smtClean="0"/>
              <a:t>長</a:t>
            </a:r>
            <a:r>
              <a:rPr lang="en-US" altLang="zh-TW" dirty="0" smtClean="0"/>
              <a:t>) x 85(</a:t>
            </a:r>
            <a:r>
              <a:rPr lang="zh-TW" altLang="en-US" dirty="0" smtClean="0"/>
              <a:t>寬</a:t>
            </a:r>
            <a:r>
              <a:rPr lang="en-US" altLang="zh-TW" dirty="0" smtClean="0"/>
              <a:t>) x 26(</a:t>
            </a:r>
            <a:r>
              <a:rPr lang="zh-TW" altLang="en-US" dirty="0" smtClean="0"/>
              <a:t>高</a:t>
            </a:r>
            <a:r>
              <a:rPr lang="en-US" altLang="zh-TW" dirty="0" smtClean="0"/>
              <a:t>)mm</a:t>
            </a:r>
            <a:endParaRPr lang="en-US" altLang="zh-TW" dirty="0" smtClean="0"/>
          </a:p>
          <a:p>
            <a:r>
              <a:rPr lang="en-US" altLang="zh-TW" dirty="0" smtClean="0"/>
              <a:t>24 port Giga (</a:t>
            </a:r>
            <a:r>
              <a:rPr lang="zh-TW" altLang="en-US" dirty="0" smtClean="0"/>
              <a:t>可放弱電箱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UBS-5324</a:t>
            </a:r>
          </a:p>
          <a:p>
            <a:pPr lvl="2"/>
            <a:r>
              <a:rPr lang="en-US" altLang="zh-TW" dirty="0" smtClean="0"/>
              <a:t>270(W) 181(D) 45(H) mm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VigorSwitch</a:t>
            </a:r>
            <a:r>
              <a:rPr lang="en-US" altLang="zh-TW" dirty="0" smtClean="0"/>
              <a:t> G1280</a:t>
            </a:r>
          </a:p>
          <a:p>
            <a:pPr lvl="1"/>
            <a:r>
              <a:rPr lang="en-US" altLang="zh-TW" dirty="0" err="1" smtClean="0"/>
              <a:t>VigorSwitcg</a:t>
            </a:r>
            <a:r>
              <a:rPr lang="en-US" altLang="zh-TW" dirty="0" smtClean="0"/>
              <a:t> G2280</a:t>
            </a:r>
            <a:endParaRPr lang="zh-TW" altLang="en-US" dirty="0"/>
          </a:p>
        </p:txBody>
      </p:sp>
      <p:pic>
        <p:nvPicPr>
          <p:cNvPr id="11266" name="Picture 2" descr="http://www.ublink.org/images/DrayTek/g1080/usb_10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382" y="1268760"/>
            <a:ext cx="2019618" cy="1224136"/>
          </a:xfrm>
          <a:prstGeom prst="rect">
            <a:avLst/>
          </a:prstGeom>
          <a:noFill/>
        </p:spPr>
      </p:pic>
      <p:pic>
        <p:nvPicPr>
          <p:cNvPr id="11268" name="Picture 4" descr="http://www.ublink.org/images/UBLink/ubs-2008g-v2/ubs-2008g-v2-3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7311" y="0"/>
            <a:ext cx="1816689" cy="1224136"/>
          </a:xfrm>
          <a:prstGeom prst="rect">
            <a:avLst/>
          </a:prstGeom>
          <a:noFill/>
        </p:spPr>
      </p:pic>
      <p:pic>
        <p:nvPicPr>
          <p:cNvPr id="11272" name="Picture 8" descr="http://www.ublink.org/images/DrayTek/g1280/vigorswitchg12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03573" y="3429000"/>
            <a:ext cx="3840427" cy="2880320"/>
          </a:xfrm>
          <a:prstGeom prst="rect">
            <a:avLst/>
          </a:prstGeom>
          <a:noFill/>
        </p:spPr>
      </p:pic>
      <p:pic>
        <p:nvPicPr>
          <p:cNvPr id="11270" name="Picture 6" descr="http://www.ublink.org/images/UBLink/ubs-5324/ubs-5324-102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2780928"/>
            <a:ext cx="2880320" cy="17294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15</a:t>
            </a:r>
            <a:r>
              <a:rPr lang="zh-TW" altLang="en-US" dirty="0" smtClean="0"/>
              <a:t>戶內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Vigor2120</a:t>
            </a:r>
          </a:p>
          <a:p>
            <a:r>
              <a:rPr lang="en-US" altLang="zh-TW" dirty="0" smtClean="0"/>
              <a:t>Vigor2133</a:t>
            </a:r>
            <a:endParaRPr lang="en-US" altLang="zh-TW" dirty="0" smtClean="0"/>
          </a:p>
        </p:txBody>
      </p:sp>
      <p:pic>
        <p:nvPicPr>
          <p:cNvPr id="10242" name="Picture 2" descr="http://www.ublink.org/images/stories/DrayTek/2120/vigor21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060848"/>
            <a:ext cx="2505075" cy="1914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30</a:t>
            </a:r>
            <a:r>
              <a:rPr lang="zh-TW" altLang="en-US" dirty="0" smtClean="0"/>
              <a:t>戶內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Vigor2926</a:t>
            </a:r>
          </a:p>
          <a:p>
            <a:r>
              <a:rPr lang="en-US" altLang="zh-TW" dirty="0" smtClean="0"/>
              <a:t>MHG-450</a:t>
            </a:r>
            <a:endParaRPr lang="zh-TW" altLang="en-US" dirty="0"/>
          </a:p>
        </p:txBody>
      </p:sp>
      <p:pic>
        <p:nvPicPr>
          <p:cNvPr id="9218" name="Picture 2" descr="http://www.ublink.org/images/DrayTek/vigor-rack-mount-kit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96752"/>
            <a:ext cx="3995936" cy="2996952"/>
          </a:xfrm>
          <a:prstGeom prst="rect">
            <a:avLst/>
          </a:prstGeom>
          <a:noFill/>
        </p:spPr>
      </p:pic>
      <p:pic>
        <p:nvPicPr>
          <p:cNvPr id="9220" name="Picture 4" descr="http://www.ublink.org/images/NUSOFT/mhg-450/mhg-450-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573016"/>
            <a:ext cx="4343400" cy="2247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50</a:t>
            </a:r>
            <a:r>
              <a:rPr lang="zh-TW" altLang="en-US" dirty="0" smtClean="0"/>
              <a:t>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Vigor2952</a:t>
            </a:r>
          </a:p>
          <a:p>
            <a:r>
              <a:rPr lang="en-US" altLang="zh-TW" dirty="0" smtClean="0"/>
              <a:t>Vigor3220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NFW-560</a:t>
            </a:r>
            <a:endParaRPr lang="zh-TW" altLang="en-US" dirty="0"/>
          </a:p>
        </p:txBody>
      </p:sp>
      <p:pic>
        <p:nvPicPr>
          <p:cNvPr id="8194" name="Picture 2" descr="http://www.ublink.org/images/DrayTek/vigor2952/vigor29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908720"/>
            <a:ext cx="3131840" cy="2348880"/>
          </a:xfrm>
          <a:prstGeom prst="rect">
            <a:avLst/>
          </a:prstGeom>
          <a:noFill/>
        </p:spPr>
      </p:pic>
      <p:pic>
        <p:nvPicPr>
          <p:cNvPr id="8196" name="Picture 4" descr="http://www.ublink.org/images/NUSOFT/nfw-560/nfw-5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717032"/>
            <a:ext cx="3629025" cy="2295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百戶以上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Vigor300B</a:t>
            </a:r>
          </a:p>
          <a:p>
            <a:r>
              <a:rPr lang="en-US" altLang="zh-TW" dirty="0" smtClean="0"/>
              <a:t>Vigor2960</a:t>
            </a:r>
          </a:p>
          <a:p>
            <a:r>
              <a:rPr lang="en-US" altLang="zh-TW" dirty="0" smtClean="0"/>
              <a:t>Vigor3900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NFW-650</a:t>
            </a:r>
          </a:p>
          <a:p>
            <a:r>
              <a:rPr lang="en-US" altLang="zh-TW" dirty="0" smtClean="0"/>
              <a:t>NFW-850</a:t>
            </a:r>
          </a:p>
          <a:p>
            <a:r>
              <a:rPr lang="en-US" altLang="zh-TW" dirty="0" smtClean="0"/>
              <a:t>NFW-1600</a:t>
            </a:r>
          </a:p>
          <a:p>
            <a:r>
              <a:rPr lang="en-US" altLang="zh-TW" dirty="0" smtClean="0"/>
              <a:t>UTM-650</a:t>
            </a:r>
          </a:p>
          <a:p>
            <a:r>
              <a:rPr lang="en-US" altLang="zh-TW" dirty="0" smtClean="0"/>
              <a:t>UTM-850</a:t>
            </a:r>
          </a:p>
          <a:p>
            <a:r>
              <a:rPr lang="en-US" altLang="zh-TW" dirty="0" smtClean="0"/>
              <a:t>UTM-1600</a:t>
            </a:r>
            <a:endParaRPr lang="zh-TW" altLang="en-US" dirty="0"/>
          </a:p>
        </p:txBody>
      </p:sp>
      <p:pic>
        <p:nvPicPr>
          <p:cNvPr id="7170" name="Picture 2" descr="https://www.draytek.com/assets/files/product/3900/3900-fr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556792"/>
            <a:ext cx="3768419" cy="2826314"/>
          </a:xfrm>
          <a:prstGeom prst="rect">
            <a:avLst/>
          </a:prstGeom>
          <a:noFill/>
        </p:spPr>
      </p:pic>
      <p:pic>
        <p:nvPicPr>
          <p:cNvPr id="7172" name="Picture 4" descr="http://www.ublink.org/images/NUSOFT/nfw-650/nfw-6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077072"/>
            <a:ext cx="4343400" cy="2247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用整機效能來看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55000" lnSpcReduction="20000"/>
          </a:bodyPr>
          <a:lstStyle/>
          <a:p>
            <a:r>
              <a:rPr lang="en-US" altLang="zh-TW" dirty="0" smtClean="0"/>
              <a:t>100M</a:t>
            </a:r>
          </a:p>
          <a:p>
            <a:pPr lvl="1"/>
            <a:r>
              <a:rPr lang="en-US" altLang="zh-TW" dirty="0" smtClean="0"/>
              <a:t>Vigor2910</a:t>
            </a:r>
            <a:endParaRPr lang="en-US" altLang="zh-TW" dirty="0" smtClean="0"/>
          </a:p>
          <a:p>
            <a:r>
              <a:rPr lang="en-US" altLang="zh-TW" dirty="0" smtClean="0"/>
              <a:t>300M</a:t>
            </a:r>
          </a:p>
          <a:p>
            <a:pPr lvl="1"/>
            <a:r>
              <a:rPr lang="en-US" altLang="zh-TW" dirty="0" smtClean="0"/>
              <a:t>Vigor2120</a:t>
            </a:r>
          </a:p>
          <a:p>
            <a:pPr lvl="1"/>
            <a:r>
              <a:rPr lang="en-US" altLang="zh-TW" dirty="0" smtClean="0"/>
              <a:t>Vigor2926</a:t>
            </a:r>
            <a:endParaRPr lang="en-US" altLang="zh-TW" dirty="0" smtClean="0"/>
          </a:p>
          <a:p>
            <a:r>
              <a:rPr lang="en-US" altLang="zh-TW" dirty="0" smtClean="0"/>
              <a:t>400M</a:t>
            </a:r>
          </a:p>
          <a:p>
            <a:pPr lvl="1"/>
            <a:r>
              <a:rPr lang="en-US" altLang="zh-TW" dirty="0" smtClean="0"/>
              <a:t>MHG-450</a:t>
            </a:r>
            <a:endParaRPr lang="en-US" altLang="zh-TW" dirty="0" smtClean="0"/>
          </a:p>
          <a:p>
            <a:r>
              <a:rPr lang="en-US" altLang="zh-TW" dirty="0" smtClean="0"/>
              <a:t>600M</a:t>
            </a:r>
          </a:p>
          <a:p>
            <a:pPr lvl="1"/>
            <a:r>
              <a:rPr lang="en-US" altLang="zh-TW" dirty="0" smtClean="0"/>
              <a:t>Vigor2952</a:t>
            </a:r>
          </a:p>
          <a:p>
            <a:pPr lvl="1"/>
            <a:r>
              <a:rPr lang="en-US" altLang="zh-TW" dirty="0" smtClean="0"/>
              <a:t>Vigor3220</a:t>
            </a:r>
            <a:endParaRPr lang="en-US" altLang="zh-TW" dirty="0" smtClean="0"/>
          </a:p>
          <a:p>
            <a:r>
              <a:rPr lang="en-US" altLang="zh-TW" dirty="0" smtClean="0"/>
              <a:t>800M</a:t>
            </a:r>
          </a:p>
          <a:p>
            <a:pPr lvl="1"/>
            <a:r>
              <a:rPr lang="en-US" altLang="zh-TW" dirty="0" smtClean="0"/>
              <a:t>NFW-560</a:t>
            </a:r>
            <a:endParaRPr lang="en-US" altLang="zh-TW" dirty="0" smtClean="0"/>
          </a:p>
          <a:p>
            <a:r>
              <a:rPr lang="en-US" altLang="zh-TW" dirty="0" smtClean="0"/>
              <a:t>1G</a:t>
            </a:r>
          </a:p>
          <a:p>
            <a:pPr lvl="1"/>
            <a:r>
              <a:rPr lang="en-US" altLang="zh-TW" dirty="0" smtClean="0"/>
              <a:t>Vigor300B (</a:t>
            </a:r>
            <a:r>
              <a:rPr lang="zh-TW" altLang="en-US" dirty="0" smtClean="0"/>
              <a:t>無</a:t>
            </a:r>
            <a:r>
              <a:rPr lang="en-US" altLang="zh-TW" dirty="0" smtClean="0"/>
              <a:t>VPN)</a:t>
            </a:r>
          </a:p>
          <a:p>
            <a:pPr lvl="1"/>
            <a:r>
              <a:rPr lang="en-US" altLang="zh-TW" dirty="0" smtClean="0"/>
              <a:t>Vigor2960</a:t>
            </a:r>
          </a:p>
          <a:p>
            <a:pPr lvl="1"/>
            <a:r>
              <a:rPr lang="en-US" altLang="zh-TW" dirty="0" smtClean="0"/>
              <a:t>Vigor3900</a:t>
            </a:r>
            <a:endParaRPr lang="en-US" altLang="zh-TW" dirty="0" smtClean="0"/>
          </a:p>
          <a:p>
            <a:r>
              <a:rPr lang="en-US" altLang="zh-TW" dirty="0" smtClean="0"/>
              <a:t>1G</a:t>
            </a:r>
            <a:r>
              <a:rPr lang="zh-TW" altLang="en-US" dirty="0" smtClean="0"/>
              <a:t>以上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NFW-650/850/1600</a:t>
            </a:r>
          </a:p>
          <a:p>
            <a:pPr lvl="1"/>
            <a:r>
              <a:rPr lang="en-US" altLang="zh-TW" dirty="0" smtClean="0"/>
              <a:t>UTM-650/850/1600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305</Words>
  <Application>Microsoft Office PowerPoint</Application>
  <PresentationFormat>如螢幕大小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房東學生宿舍網路解決方案 應用實例</vt:lpstr>
      <vt:lpstr>宿舍網路最難處理 房東最怕半夜敲門聲</vt:lpstr>
      <vt:lpstr>頻寬管理</vt:lpstr>
      <vt:lpstr>防止分享器亂插</vt:lpstr>
      <vt:lpstr>15戶內</vt:lpstr>
      <vt:lpstr>30戶內</vt:lpstr>
      <vt:lpstr>50戶</vt:lpstr>
      <vt:lpstr>百戶以上</vt:lpstr>
      <vt:lpstr>用整機效能來看</vt:lpstr>
      <vt:lpstr>Wan口數(乙太網路rj45)</vt:lpstr>
      <vt:lpstr>無線網路WiFi</vt:lpstr>
      <vt:lpstr>Syslog上網記錄 警方調閱記錄使用</vt:lpstr>
      <vt:lpstr>The END</vt:lpstr>
      <vt:lpstr>@LINE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房東學生宿舍解決案例</dc:title>
  <dc:creator>JanusLin</dc:creator>
  <cp:lastModifiedBy>JanusLin</cp:lastModifiedBy>
  <cp:revision>29</cp:revision>
  <dcterms:created xsi:type="dcterms:W3CDTF">2018-09-10T03:29:32Z</dcterms:created>
  <dcterms:modified xsi:type="dcterms:W3CDTF">2018-09-13T03:55:44Z</dcterms:modified>
</cp:coreProperties>
</file>