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70" r:id="rId9"/>
    <p:sldId id="265" r:id="rId10"/>
    <p:sldId id="266" r:id="rId11"/>
    <p:sldId id="267" r:id="rId12"/>
    <p:sldId id="268" r:id="rId13"/>
    <p:sldId id="260" r:id="rId14"/>
    <p:sldId id="269" r:id="rId15"/>
    <p:sldId id="261" r:id="rId16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2015/2/13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2015/2/13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2015/2/13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2015/2/13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2015/2/13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2015/2/13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2015/2/13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2015/2/13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2015/2/13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2015/2/13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2015/2/13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t>2015/2/13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479126"/>
            <a:ext cx="2591496" cy="37887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ubsip.ublink.org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NULL" TargetMode="External"/><Relationship Id="rId2" Type="http://schemas.openxmlformats.org/officeDocument/2006/relationships/hyperlink" Target="NUL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sipdroid.org/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公司</a:t>
            </a:r>
            <a:r>
              <a:rPr lang="zh-TW" altLang="en-US" dirty="0"/>
              <a:t>建立網路電話</a:t>
            </a:r>
            <a:r>
              <a:rPr lang="en-US" altLang="zh-TW" dirty="0" smtClean="0"/>
              <a:t>VoIP</a:t>
            </a:r>
            <a:br>
              <a:rPr lang="en-US" altLang="zh-TW" dirty="0" smtClean="0"/>
            </a:br>
            <a:r>
              <a:rPr lang="zh-TW" altLang="en-US" dirty="0" smtClean="0"/>
              <a:t>一定</a:t>
            </a:r>
            <a:r>
              <a:rPr lang="zh-TW" altLang="en-US" dirty="0"/>
              <a:t>成功</a:t>
            </a:r>
            <a:r>
              <a:rPr lang="en-US" altLang="zh-TW" dirty="0"/>
              <a:t>SOP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smtClean="0"/>
              <a:t>MIS/</a:t>
            </a:r>
            <a:r>
              <a:rPr lang="en-US" altLang="zh-TW" dirty="0" err="1" smtClean="0"/>
              <a:t>iT</a:t>
            </a:r>
            <a:r>
              <a:rPr lang="zh-TW" altLang="en-US" dirty="0" smtClean="0"/>
              <a:t>自</a:t>
            </a:r>
            <a:r>
              <a:rPr lang="zh-TW" altLang="en-US" dirty="0"/>
              <a:t>練神</a:t>
            </a:r>
            <a:r>
              <a:rPr lang="zh-TW" altLang="en-US" dirty="0" smtClean="0"/>
              <a:t>功術</a:t>
            </a:r>
            <a:endParaRPr lang="en-US" altLang="zh-TW" dirty="0" smtClean="0"/>
          </a:p>
          <a:p>
            <a:r>
              <a:rPr lang="zh-TW" altLang="en-US" dirty="0" smtClean="0"/>
              <a:t>快快樂樂學</a:t>
            </a:r>
            <a:r>
              <a:rPr lang="en-US" altLang="zh-TW" dirty="0" smtClean="0"/>
              <a:t>VoIP</a:t>
            </a:r>
          </a:p>
          <a:p>
            <a:r>
              <a:rPr lang="en-US" altLang="zh-TW" dirty="0" smtClean="0"/>
              <a:t>UBLink.org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07926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貴司自行測試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開頭</a:t>
            </a:r>
            <a:r>
              <a:rPr lang="en-US" altLang="zh-TW" dirty="0" smtClean="0"/>
              <a:t>9xxxxxxx</a:t>
            </a:r>
            <a:r>
              <a:rPr lang="zh-TW" altLang="en-US" dirty="0" smtClean="0"/>
              <a:t>的兩個號碼互撥就可以了</a:t>
            </a:r>
            <a:endParaRPr lang="en-US" altLang="zh-TW" dirty="0" smtClean="0"/>
          </a:p>
          <a:p>
            <a:r>
              <a:rPr lang="zh-TW" altLang="en-US" dirty="0" smtClean="0"/>
              <a:t>電腦和智慧型手機測試方法一樣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1689008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軟體改成常態性的硬體設備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VigorIPPBX3510(</a:t>
            </a:r>
            <a:r>
              <a:rPr lang="zh-TW" altLang="en-US" dirty="0" smtClean="0"/>
              <a:t>可以取代</a:t>
            </a:r>
            <a:r>
              <a:rPr lang="en-US" altLang="zh-TW" dirty="0" smtClean="0"/>
              <a:t>UBSIP)</a:t>
            </a:r>
            <a:r>
              <a:rPr lang="zh-TW" altLang="en-US" dirty="0" smtClean="0"/>
              <a:t>可接入現有的總機外線</a:t>
            </a:r>
            <a:endParaRPr lang="en-US" altLang="zh-TW" dirty="0" smtClean="0"/>
          </a:p>
          <a:p>
            <a:r>
              <a:rPr lang="en-US" altLang="zh-TW" dirty="0" smtClean="0"/>
              <a:t>VigorIPPBX2820</a:t>
            </a:r>
            <a:r>
              <a:rPr lang="en-US" altLang="zh-TW" dirty="0"/>
              <a:t>(</a:t>
            </a:r>
            <a:r>
              <a:rPr lang="zh-TW" altLang="en-US" dirty="0"/>
              <a:t>可以取代</a:t>
            </a:r>
            <a:r>
              <a:rPr lang="en-US" altLang="zh-TW" dirty="0"/>
              <a:t>UBSIP</a:t>
            </a:r>
            <a:r>
              <a:rPr lang="en-US" altLang="zh-TW" dirty="0" smtClean="0"/>
              <a:t>)</a:t>
            </a:r>
            <a:r>
              <a:rPr lang="zh-TW" altLang="en-US" dirty="0"/>
              <a:t>可接入現有的總機</a:t>
            </a:r>
            <a:r>
              <a:rPr lang="zh-TW" altLang="en-US" dirty="0" smtClean="0"/>
              <a:t>外線</a:t>
            </a:r>
            <a:endParaRPr lang="en-US" altLang="zh-TW" dirty="0"/>
          </a:p>
          <a:p>
            <a:r>
              <a:rPr lang="en-US" altLang="zh-TW" dirty="0" smtClean="0"/>
              <a:t>Vigor2910V</a:t>
            </a:r>
            <a:r>
              <a:rPr lang="zh-TW" altLang="en-US" dirty="0"/>
              <a:t>可接入現有的總機</a:t>
            </a:r>
            <a:r>
              <a:rPr lang="zh-TW" altLang="en-US" dirty="0" smtClean="0"/>
              <a:t>外線</a:t>
            </a:r>
            <a:endParaRPr lang="en-US" altLang="zh-TW" dirty="0" smtClean="0"/>
          </a:p>
          <a:p>
            <a:r>
              <a:rPr lang="en-US" altLang="zh-TW" dirty="0" smtClean="0"/>
              <a:t>Vigor2925Vn+</a:t>
            </a:r>
            <a:r>
              <a:rPr lang="zh-TW" altLang="en-US" dirty="0"/>
              <a:t>可接入現有的總機</a:t>
            </a:r>
            <a:r>
              <a:rPr lang="zh-TW" altLang="en-US" dirty="0" smtClean="0"/>
              <a:t>外線</a:t>
            </a:r>
            <a:endParaRPr lang="en-US" altLang="zh-TW" dirty="0" smtClean="0"/>
          </a:p>
          <a:p>
            <a:r>
              <a:rPr lang="en-US" altLang="zh-TW" dirty="0" smtClean="0"/>
              <a:t>VigorPhone300 </a:t>
            </a:r>
            <a:r>
              <a:rPr lang="zh-TW" altLang="en-US" dirty="0" smtClean="0"/>
              <a:t>桌機，後端可以再接電腦</a:t>
            </a:r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2050" name="Picture 2" descr="http://www.ublink.org/images/DrayTek/vigorphone300/vigorphone3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5589240"/>
            <a:ext cx="1440160" cy="1166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0660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客戶怎麼跟你連接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一樣很簡單，透過</a:t>
            </a:r>
            <a:r>
              <a:rPr lang="en-US" altLang="zh-TW" dirty="0" smtClean="0"/>
              <a:t>UBSIP</a:t>
            </a:r>
            <a:r>
              <a:rPr lang="zh-TW" altLang="en-US" dirty="0" smtClean="0"/>
              <a:t>同一個</a:t>
            </a:r>
            <a:r>
              <a:rPr lang="en-US" altLang="zh-TW" dirty="0" smtClean="0"/>
              <a:t>SIP Server</a:t>
            </a:r>
            <a:r>
              <a:rPr lang="zh-TW" altLang="en-US" dirty="0" smtClean="0"/>
              <a:t>註冊單位就可以互通了</a:t>
            </a:r>
            <a:endParaRPr lang="en-US" altLang="zh-TW" dirty="0" smtClean="0"/>
          </a:p>
          <a:p>
            <a:r>
              <a:rPr lang="zh-TW" altLang="en-US" dirty="0" smtClean="0"/>
              <a:t>如果您是自己購買</a:t>
            </a:r>
            <a:r>
              <a:rPr lang="en-US" altLang="zh-TW" dirty="0" err="1" smtClean="0"/>
              <a:t>VigorIPPBX</a:t>
            </a:r>
            <a:r>
              <a:rPr lang="zh-TW" altLang="en-US" dirty="0" smtClean="0"/>
              <a:t>發號碼，您在</a:t>
            </a:r>
            <a:r>
              <a:rPr lang="en-US" altLang="zh-TW" dirty="0" smtClean="0"/>
              <a:t>IPPBX</a:t>
            </a:r>
            <a:r>
              <a:rPr lang="zh-TW" altLang="en-US" dirty="0" smtClean="0"/>
              <a:t>開一個號碼給客戶就可以了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1112548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安全性問題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Vigor</a:t>
            </a:r>
            <a:r>
              <a:rPr lang="zh-TW" altLang="en-US" dirty="0" smtClean="0"/>
              <a:t>都可以使用</a:t>
            </a:r>
            <a:r>
              <a:rPr lang="en-US" altLang="zh-TW" dirty="0" smtClean="0"/>
              <a:t>VPN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47085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常見問題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大陸封網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透過 </a:t>
            </a:r>
            <a:r>
              <a:rPr lang="en-US" altLang="zh-TW" dirty="0" smtClean="0"/>
              <a:t>Vigor</a:t>
            </a:r>
            <a:r>
              <a:rPr lang="zh-TW" altLang="en-US" dirty="0" smtClean="0"/>
              <a:t>建立</a:t>
            </a:r>
            <a:r>
              <a:rPr lang="en-US" altLang="zh-TW" dirty="0" smtClean="0"/>
              <a:t>VPN</a:t>
            </a:r>
            <a:r>
              <a:rPr lang="zh-TW" altLang="en-US" dirty="0" smtClean="0"/>
              <a:t>就可以了</a:t>
            </a:r>
            <a:endParaRPr lang="en-US" altLang="zh-TW" dirty="0" smtClean="0"/>
          </a:p>
          <a:p>
            <a:r>
              <a:rPr lang="zh-TW" altLang="en-US" dirty="0" smtClean="0"/>
              <a:t>頻寬管理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Vigor</a:t>
            </a:r>
            <a:r>
              <a:rPr lang="zh-TW" altLang="en-US" dirty="0" smtClean="0"/>
              <a:t>的設備可以讓</a:t>
            </a:r>
            <a:r>
              <a:rPr lang="en-US" altLang="zh-TW" dirty="0" smtClean="0"/>
              <a:t>VoIP</a:t>
            </a:r>
            <a:r>
              <a:rPr lang="zh-TW" altLang="en-US" dirty="0" smtClean="0"/>
              <a:t>頻寬優先通過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32165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連絡我們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 smtClean="0"/>
              <a:t>高雄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07-359-1912</a:t>
            </a:r>
          </a:p>
          <a:p>
            <a:pPr lvl="1"/>
            <a:r>
              <a:rPr lang="en-US" altLang="zh-TW" dirty="0" smtClean="0"/>
              <a:t>kshelp@ublink.org</a:t>
            </a:r>
          </a:p>
          <a:p>
            <a:r>
              <a:rPr lang="zh-TW" altLang="en-US" dirty="0" smtClean="0"/>
              <a:t>台中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04-2260-5121</a:t>
            </a:r>
          </a:p>
          <a:p>
            <a:pPr lvl="1"/>
            <a:r>
              <a:rPr lang="en-US" altLang="zh-TW" dirty="0" smtClean="0"/>
              <a:t>help@ublink.org</a:t>
            </a:r>
          </a:p>
          <a:p>
            <a:r>
              <a:rPr lang="zh-TW" altLang="en-US" dirty="0" smtClean="0"/>
              <a:t>台北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02-2932-1422</a:t>
            </a:r>
          </a:p>
          <a:p>
            <a:pPr lvl="1"/>
            <a:r>
              <a:rPr lang="en-US" altLang="zh-TW" dirty="0" smtClean="0"/>
              <a:t>help@farich.com.tw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04142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網路電話</a:t>
            </a:r>
            <a:r>
              <a:rPr lang="en-US" altLang="zh-TW" dirty="0" smtClean="0"/>
              <a:t>VoIP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公司要省錢一定要會這一招</a:t>
            </a:r>
            <a:endParaRPr lang="en-US" altLang="zh-TW" dirty="0" smtClean="0"/>
          </a:p>
          <a:p>
            <a:r>
              <a:rPr lang="zh-TW" altLang="en-US" dirty="0" smtClean="0"/>
              <a:t>網路頻寬這麼大，不拿來打電話太可惜了</a:t>
            </a:r>
            <a:endParaRPr lang="en-US" altLang="zh-TW" dirty="0" smtClean="0"/>
          </a:p>
          <a:p>
            <a:r>
              <a:rPr lang="zh-TW" altLang="en-US" dirty="0" smtClean="0"/>
              <a:t>網路電話是啥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透過網路講電話</a:t>
            </a:r>
            <a:endParaRPr lang="en-US" altLang="zh-TW" dirty="0" smtClean="0"/>
          </a:p>
          <a:p>
            <a:r>
              <a:rPr lang="zh-TW" altLang="en-US" dirty="0" smtClean="0"/>
              <a:t>網路電話的協定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MGCP</a:t>
            </a:r>
          </a:p>
          <a:p>
            <a:pPr lvl="1"/>
            <a:r>
              <a:rPr lang="en-US" altLang="zh-TW" dirty="0" smtClean="0"/>
              <a:t>H.323</a:t>
            </a:r>
          </a:p>
          <a:p>
            <a:pPr lvl="1"/>
            <a:r>
              <a:rPr lang="en-US" altLang="zh-TW" dirty="0" smtClean="0"/>
              <a:t>SIP</a:t>
            </a:r>
            <a:endParaRPr lang="en-US" altLang="zh-TW" dirty="0"/>
          </a:p>
          <a:p>
            <a:pPr marL="457200" lvl="1" indent="0">
              <a:buNone/>
            </a:pP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2227346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可以整合的電話撥接方式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智慧型手機</a:t>
            </a:r>
            <a:endParaRPr lang="en-US" altLang="zh-TW" dirty="0" smtClean="0"/>
          </a:p>
          <a:p>
            <a:r>
              <a:rPr lang="en-US" altLang="zh-TW" dirty="0" smtClean="0"/>
              <a:t>SIP</a:t>
            </a:r>
            <a:r>
              <a:rPr lang="zh-TW" altLang="en-US" dirty="0" smtClean="0"/>
              <a:t>桌機</a:t>
            </a:r>
            <a:endParaRPr lang="en-US" altLang="zh-TW" dirty="0" smtClean="0"/>
          </a:p>
          <a:p>
            <a:r>
              <a:rPr lang="zh-TW" altLang="en-US" dirty="0" smtClean="0"/>
              <a:t>電話總機</a:t>
            </a:r>
            <a:endParaRPr lang="en-US" altLang="zh-TW" dirty="0" smtClean="0"/>
          </a:p>
          <a:p>
            <a:r>
              <a:rPr lang="en-US" altLang="zh-TW" dirty="0" err="1" smtClean="0"/>
              <a:t>WebCall</a:t>
            </a:r>
            <a:endParaRPr lang="en-US" altLang="zh-TW" dirty="0" smtClean="0"/>
          </a:p>
          <a:p>
            <a:r>
              <a:rPr lang="zh-TW" altLang="en-US" dirty="0" smtClean="0"/>
              <a:t>電話節費系統</a:t>
            </a:r>
            <a:endParaRPr lang="en-US" altLang="zh-TW" dirty="0" smtClean="0"/>
          </a:p>
          <a:p>
            <a:r>
              <a:rPr lang="zh-TW" altLang="en-US" dirty="0" smtClean="0"/>
              <a:t>高階應用</a:t>
            </a:r>
            <a:r>
              <a:rPr lang="en-US" altLang="zh-TW" dirty="0" smtClean="0"/>
              <a:t>SIP VoIP</a:t>
            </a:r>
            <a:r>
              <a:rPr lang="zh-TW" altLang="en-US" dirty="0" smtClean="0"/>
              <a:t>傳真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40051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可以整合的資源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公司對公司</a:t>
            </a:r>
            <a:endParaRPr lang="en-US" altLang="zh-TW" dirty="0" smtClean="0"/>
          </a:p>
          <a:p>
            <a:r>
              <a:rPr lang="zh-TW" altLang="en-US" dirty="0" smtClean="0"/>
              <a:t>公司對老闆和高階主管手機</a:t>
            </a:r>
            <a:endParaRPr lang="en-US" altLang="zh-TW" dirty="0" smtClean="0"/>
          </a:p>
          <a:p>
            <a:r>
              <a:rPr lang="zh-TW" altLang="en-US" dirty="0" smtClean="0"/>
              <a:t>手機對手機</a:t>
            </a:r>
            <a:endParaRPr lang="en-US" altLang="zh-TW" dirty="0" smtClean="0"/>
          </a:p>
          <a:p>
            <a:r>
              <a:rPr lang="zh-TW" altLang="en-US" dirty="0" smtClean="0"/>
              <a:t>客戶對公司</a:t>
            </a:r>
            <a:endParaRPr lang="en-US" altLang="zh-TW" dirty="0" smtClean="0"/>
          </a:p>
          <a:p>
            <a:r>
              <a:rPr lang="zh-TW" altLang="en-US" dirty="0" smtClean="0"/>
              <a:t>公司對上下遊廠商和客戶</a:t>
            </a:r>
            <a:endParaRPr lang="en-US" altLang="zh-TW" dirty="0" smtClean="0"/>
          </a:p>
          <a:p>
            <a:r>
              <a:rPr lang="zh-TW" altLang="en-US" dirty="0" smtClean="0"/>
              <a:t>公司傳真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33476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我們公司在台灣和大陸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如何開始免花成本的</a:t>
            </a:r>
            <a:r>
              <a:rPr lang="zh-TW" altLang="en-US" dirty="0" smtClean="0"/>
              <a:t>測試</a:t>
            </a:r>
            <a:endParaRPr lang="en-US" altLang="zh-TW" dirty="0" smtClean="0"/>
          </a:p>
          <a:p>
            <a:r>
              <a:rPr lang="zh-TW" altLang="en-US" dirty="0" smtClean="0"/>
              <a:t>第一步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先申請兩個網路電話需要的號碼</a:t>
            </a:r>
            <a:endParaRPr lang="en-US" altLang="zh-TW" dirty="0" smtClean="0"/>
          </a:p>
          <a:p>
            <a:pPr lvl="1"/>
            <a:r>
              <a:rPr lang="en-US" altLang="zh-TW" dirty="0" smtClean="0">
                <a:hlinkClick r:id="rId2"/>
              </a:rPr>
              <a:t>http://ubsip.ublink.org</a:t>
            </a:r>
            <a:endParaRPr lang="en-US" altLang="zh-TW" dirty="0" smtClean="0"/>
          </a:p>
          <a:p>
            <a:r>
              <a:rPr lang="zh-TW" altLang="en-US" dirty="0" smtClean="0"/>
              <a:t>第二步</a:t>
            </a:r>
            <a:endParaRPr lang="en-US" altLang="zh-TW" dirty="0" smtClean="0"/>
          </a:p>
          <a:p>
            <a:pPr lvl="1"/>
            <a:r>
              <a:rPr lang="zh-TW" altLang="en-US" dirty="0"/>
              <a:t>要用手機還是桌機</a:t>
            </a:r>
            <a:r>
              <a:rPr lang="en-US" altLang="zh-TW" dirty="0"/>
              <a:t>/</a:t>
            </a:r>
            <a:r>
              <a:rPr lang="zh-TW" altLang="en-US" dirty="0"/>
              <a:t>筆記型電腦測試</a:t>
            </a:r>
            <a:endParaRPr lang="en-US" altLang="zh-TW" dirty="0"/>
          </a:p>
          <a:p>
            <a:r>
              <a:rPr lang="zh-TW" altLang="en-US" dirty="0" smtClean="0"/>
              <a:t>第三步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改用硬體設備</a:t>
            </a:r>
            <a:endParaRPr lang="en-US" altLang="zh-TW" dirty="0" smtClean="0"/>
          </a:p>
          <a:p>
            <a:pPr lvl="1"/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4274980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需要的軟體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85000" lnSpcReduction="20000"/>
          </a:bodyPr>
          <a:lstStyle/>
          <a:p>
            <a:r>
              <a:rPr lang="zh-TW" altLang="en-US" dirty="0" smtClean="0"/>
              <a:t>桌機</a:t>
            </a:r>
            <a:r>
              <a:rPr lang="en-US" altLang="zh-TW" dirty="0" smtClean="0"/>
              <a:t>/</a:t>
            </a:r>
            <a:r>
              <a:rPr lang="zh-TW" altLang="en-US" dirty="0" smtClean="0"/>
              <a:t>筆記型電腦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DrayTek</a:t>
            </a:r>
            <a:r>
              <a:rPr lang="en-US" altLang="zh-TW" dirty="0" smtClean="0"/>
              <a:t> Softphone)</a:t>
            </a:r>
          </a:p>
          <a:p>
            <a:pPr lvl="1"/>
            <a:r>
              <a:rPr lang="en-US" altLang="zh-TW" dirty="0">
                <a:hlinkClick r:id="rId2" invalidUrl="ftp://ftp.draytek.com/tools/DrayTek Softphone/Firmware/v1.7.0/"/>
              </a:rPr>
              <a:t>ftp://ftp.draytek.com/tools/DrayTek%20Softphone/Firmware/v1.7.0</a:t>
            </a:r>
            <a:r>
              <a:rPr lang="en-US" altLang="zh-TW" dirty="0" smtClean="0">
                <a:hlinkClick r:id="rId3" invalidUrl="ftp://ftp.draytek.com/tools/DrayTek Softphone/Firmware/v1.7.0/"/>
              </a:rPr>
              <a:t>/</a:t>
            </a:r>
            <a:endParaRPr lang="en-US" altLang="zh-TW" dirty="0" smtClean="0"/>
          </a:p>
          <a:p>
            <a:pPr marL="457200" lvl="1" indent="0">
              <a:buNone/>
            </a:pPr>
            <a:endParaRPr lang="en-US" altLang="zh-TW" dirty="0"/>
          </a:p>
          <a:p>
            <a:r>
              <a:rPr lang="zh-TW" altLang="en-US" dirty="0" smtClean="0"/>
              <a:t>智慧型手機</a:t>
            </a:r>
            <a:endParaRPr lang="en-US" altLang="zh-TW" dirty="0" smtClean="0"/>
          </a:p>
          <a:p>
            <a:pPr marL="0" indent="0">
              <a:lnSpc>
                <a:spcPct val="80000"/>
              </a:lnSpc>
              <a:spcBef>
                <a:spcPts val="300"/>
              </a:spcBef>
              <a:buNone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</a:pPr>
            <a:r>
              <a:rPr lang="en-US" altLang="zh-TW" sz="1200" dirty="0" smtClean="0"/>
              <a:t>	</a:t>
            </a:r>
            <a:r>
              <a:rPr lang="en-US" altLang="zh-TW" sz="2100" dirty="0" smtClean="0"/>
              <a:t>Android</a:t>
            </a:r>
            <a:endParaRPr lang="en-US" altLang="zh-TW" sz="2100" dirty="0"/>
          </a:p>
          <a:p>
            <a:pPr marL="739775" lvl="1" indent="-282575">
              <a:lnSpc>
                <a:spcPct val="80000"/>
              </a:lnSpc>
              <a:spcBef>
                <a:spcPts val="300"/>
              </a:spcBef>
              <a:buFont typeface="Arial" charset="0"/>
              <a:buChar char="–"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</a:pPr>
            <a:r>
              <a:rPr lang="en-US" altLang="zh-TW" sz="2100" dirty="0" err="1"/>
              <a:t>Sipdroid</a:t>
            </a:r>
            <a:r>
              <a:rPr lang="en-US" altLang="zh-TW" sz="2100" dirty="0"/>
              <a:t>, </a:t>
            </a:r>
            <a:r>
              <a:rPr lang="en-US" altLang="zh-TW" sz="2100" dirty="0">
                <a:solidFill>
                  <a:srgbClr val="CCCCFF"/>
                </a:solidFill>
                <a:hlinkClick r:id="rId4"/>
              </a:rPr>
              <a:t>http://sipdroid.org/</a:t>
            </a:r>
          </a:p>
          <a:p>
            <a:pPr marL="739775" lvl="1" indent="-282575">
              <a:lnSpc>
                <a:spcPct val="80000"/>
              </a:lnSpc>
              <a:spcBef>
                <a:spcPts val="300"/>
              </a:spcBef>
              <a:buFont typeface="Arial" charset="0"/>
              <a:buChar char="–"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</a:pPr>
            <a:r>
              <a:rPr lang="en-US" altLang="zh-TW" sz="2100" dirty="0" err="1"/>
              <a:t>Fring</a:t>
            </a:r>
            <a:endParaRPr lang="en-US" altLang="zh-TW" sz="2100" dirty="0"/>
          </a:p>
          <a:p>
            <a:pPr marL="739775" lvl="1" indent="-282575">
              <a:lnSpc>
                <a:spcPct val="80000"/>
              </a:lnSpc>
              <a:spcBef>
                <a:spcPts val="300"/>
              </a:spcBef>
              <a:buFont typeface="Arial" charset="0"/>
              <a:buChar char="–"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</a:pPr>
            <a:r>
              <a:rPr lang="en-US" altLang="zh-TW" sz="2100" dirty="0" err="1"/>
              <a:t>Nimbuzz</a:t>
            </a:r>
            <a:endParaRPr lang="en-US" altLang="zh-TW" sz="2100" dirty="0"/>
          </a:p>
          <a:p>
            <a:pPr marL="739775" lvl="1" indent="-282575">
              <a:lnSpc>
                <a:spcPct val="80000"/>
              </a:lnSpc>
              <a:spcBef>
                <a:spcPts val="300"/>
              </a:spcBef>
              <a:buFont typeface="Arial" charset="0"/>
              <a:buChar char="–"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</a:pPr>
            <a:r>
              <a:rPr lang="en-US" altLang="zh-TW" sz="2100" dirty="0" err="1"/>
              <a:t>Linphone</a:t>
            </a:r>
            <a:endParaRPr lang="en-US" altLang="zh-TW" sz="2100" dirty="0"/>
          </a:p>
          <a:p>
            <a:pPr marL="739775" lvl="1" indent="-282575">
              <a:lnSpc>
                <a:spcPct val="80000"/>
              </a:lnSpc>
              <a:spcBef>
                <a:spcPts val="300"/>
              </a:spcBef>
              <a:buFont typeface="Arial" charset="0"/>
              <a:buChar char="–"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</a:pPr>
            <a:r>
              <a:rPr lang="en-US" altLang="zh-TW" sz="2100" dirty="0"/>
              <a:t>3CXPhone</a:t>
            </a:r>
          </a:p>
          <a:p>
            <a:pPr marL="0" indent="0">
              <a:lnSpc>
                <a:spcPct val="80000"/>
              </a:lnSpc>
              <a:spcBef>
                <a:spcPts val="300"/>
              </a:spcBef>
              <a:buNone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</a:pPr>
            <a:r>
              <a:rPr lang="en-US" altLang="zh-TW" sz="2100" dirty="0" smtClean="0"/>
              <a:t>	NOKIA</a:t>
            </a:r>
            <a:r>
              <a:rPr lang="zh-TW" altLang="zh-TW" sz="2100" dirty="0"/>
              <a:t>內建</a:t>
            </a:r>
            <a:r>
              <a:rPr lang="en-US" altLang="zh-TW" sz="2100" dirty="0"/>
              <a:t>(</a:t>
            </a:r>
            <a:r>
              <a:rPr lang="zh-TW" altLang="zh-TW" sz="2100" dirty="0"/>
              <a:t>或外掛</a:t>
            </a:r>
            <a:r>
              <a:rPr lang="en-US" altLang="zh-TW" sz="2100" dirty="0" err="1"/>
              <a:t>fring</a:t>
            </a:r>
            <a:r>
              <a:rPr lang="en-US" altLang="zh-TW" sz="2100" dirty="0"/>
              <a:t> , MC Client)</a:t>
            </a:r>
          </a:p>
          <a:p>
            <a:pPr marL="739775" lvl="1" indent="-282575">
              <a:lnSpc>
                <a:spcPct val="80000"/>
              </a:lnSpc>
              <a:spcBef>
                <a:spcPts val="300"/>
              </a:spcBef>
              <a:buFont typeface="Arial" charset="0"/>
              <a:buChar char="–"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</a:pPr>
            <a:r>
              <a:rPr lang="en-US" altLang="zh-TW" sz="2100" dirty="0"/>
              <a:t>E</a:t>
            </a:r>
            <a:r>
              <a:rPr lang="zh-TW" altLang="zh-TW" sz="2100" dirty="0"/>
              <a:t>系列</a:t>
            </a:r>
            <a:r>
              <a:rPr lang="en-US" altLang="zh-TW" sz="2100" dirty="0"/>
              <a:t>(</a:t>
            </a:r>
            <a:r>
              <a:rPr lang="zh-TW" altLang="zh-TW" sz="2100" dirty="0"/>
              <a:t>內建</a:t>
            </a:r>
            <a:r>
              <a:rPr lang="en-US" altLang="zh-TW" sz="2100" dirty="0"/>
              <a:t>SIP Phone)</a:t>
            </a:r>
          </a:p>
          <a:p>
            <a:pPr marL="739775" lvl="1" indent="-282575">
              <a:lnSpc>
                <a:spcPct val="80000"/>
              </a:lnSpc>
              <a:spcBef>
                <a:spcPts val="300"/>
              </a:spcBef>
              <a:buFont typeface="Arial" charset="0"/>
              <a:buChar char="–"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</a:pPr>
            <a:r>
              <a:rPr lang="en-US" altLang="zh-TW" sz="2100" dirty="0"/>
              <a:t>N</a:t>
            </a:r>
            <a:r>
              <a:rPr lang="zh-TW" altLang="zh-TW" sz="2100" dirty="0"/>
              <a:t>系列</a:t>
            </a:r>
            <a:r>
              <a:rPr lang="en-US" altLang="zh-TW" sz="2100" dirty="0"/>
              <a:t>(</a:t>
            </a:r>
            <a:r>
              <a:rPr lang="zh-TW" altLang="zh-TW" sz="2100" dirty="0"/>
              <a:t>內建</a:t>
            </a:r>
            <a:r>
              <a:rPr lang="en-US" altLang="zh-TW" sz="2100" dirty="0"/>
              <a:t>SIP Phone)</a:t>
            </a:r>
          </a:p>
          <a:p>
            <a:pPr marL="739775" lvl="1" indent="-282575">
              <a:lnSpc>
                <a:spcPct val="80000"/>
              </a:lnSpc>
              <a:spcBef>
                <a:spcPts val="300"/>
              </a:spcBef>
              <a:buFont typeface="Arial" charset="0"/>
              <a:buChar char="–"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</a:pPr>
            <a:r>
              <a:rPr lang="en-US" altLang="zh-TW" sz="2100" dirty="0"/>
              <a:t>S60voip</a:t>
            </a:r>
          </a:p>
          <a:p>
            <a:pPr marL="739775" lvl="1" indent="-282575">
              <a:lnSpc>
                <a:spcPct val="80000"/>
              </a:lnSpc>
              <a:spcBef>
                <a:spcPts val="300"/>
              </a:spcBef>
              <a:buFont typeface="Arial" charset="0"/>
              <a:buChar char="–"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</a:pPr>
            <a:r>
              <a:rPr lang="en-US" altLang="zh-TW" sz="2100" dirty="0"/>
              <a:t>VoIP on Nokia E65 </a:t>
            </a:r>
          </a:p>
          <a:p>
            <a:pPr marL="0" indent="0">
              <a:lnSpc>
                <a:spcPct val="80000"/>
              </a:lnSpc>
              <a:spcBef>
                <a:spcPts val="300"/>
              </a:spcBef>
              <a:buNone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</a:pPr>
            <a:r>
              <a:rPr lang="en-US" altLang="zh-TW" sz="2100" dirty="0" smtClean="0"/>
              <a:t>	iPhone</a:t>
            </a:r>
            <a:endParaRPr lang="en-US" altLang="zh-TW" sz="2100" dirty="0"/>
          </a:p>
          <a:p>
            <a:pPr marL="739775" lvl="1" indent="-282575">
              <a:lnSpc>
                <a:spcPct val="80000"/>
              </a:lnSpc>
              <a:spcBef>
                <a:spcPts val="300"/>
              </a:spcBef>
              <a:buFont typeface="Arial" charset="0"/>
              <a:buChar char="–"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</a:pPr>
            <a:r>
              <a:rPr lang="en-US" altLang="zh-TW" sz="2100" dirty="0"/>
              <a:t>VoIP Softphone for iPhone</a:t>
            </a:r>
          </a:p>
          <a:p>
            <a:pPr marL="739775" lvl="1" indent="-282575">
              <a:lnSpc>
                <a:spcPct val="80000"/>
              </a:lnSpc>
              <a:spcBef>
                <a:spcPts val="300"/>
              </a:spcBef>
              <a:buFont typeface="Arial" charset="0"/>
              <a:buChar char="–"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</a:pPr>
            <a:r>
              <a:rPr lang="en-US" altLang="zh-TW" sz="2100" dirty="0"/>
              <a:t>siphon</a:t>
            </a:r>
            <a:endParaRPr lang="zh-TW" altLang="en-US" sz="2100" dirty="0"/>
          </a:p>
        </p:txBody>
      </p:sp>
    </p:spTree>
    <p:extLst>
      <p:ext uri="{BB962C8B-B14F-4D97-AF65-F5344CB8AC3E}">
        <p14:creationId xmlns:p14="http://schemas.microsoft.com/office/powerpoint/2010/main" val="556120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/>
              <a:t>DrayTek</a:t>
            </a:r>
            <a:r>
              <a:rPr lang="en-US" altLang="zh-TW" dirty="0"/>
              <a:t> </a:t>
            </a:r>
            <a:r>
              <a:rPr lang="en-US" altLang="zh-TW" dirty="0" smtClean="0"/>
              <a:t>Softphone</a:t>
            </a:r>
            <a:r>
              <a:rPr lang="zh-TW" altLang="en-US" dirty="0" smtClean="0"/>
              <a:t>的設定</a:t>
            </a:r>
            <a:endParaRPr lang="zh-TW" alt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196752"/>
            <a:ext cx="7272808" cy="5156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41725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視訊</a:t>
            </a:r>
            <a:endParaRPr lang="zh-TW" altLang="en-US" dirty="0"/>
          </a:p>
        </p:txBody>
      </p:sp>
      <p:pic>
        <p:nvPicPr>
          <p:cNvPr id="4" name="Picture 5" descr="http://www.ublink.org/images/stories/DrayTek/soft-phone/v130/draytek-soft-phone-v130-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412776"/>
            <a:ext cx="8268267" cy="4320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57265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設定好之後和我們測試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台北 </a:t>
            </a:r>
            <a:r>
              <a:rPr lang="en-US" altLang="zh-TW" dirty="0"/>
              <a:t>555168</a:t>
            </a:r>
          </a:p>
          <a:p>
            <a:r>
              <a:rPr lang="zh-TW" altLang="en-US" dirty="0"/>
              <a:t>台中 </a:t>
            </a:r>
            <a:r>
              <a:rPr lang="en-US" altLang="zh-TW" dirty="0"/>
              <a:t>168 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台中</a:t>
            </a:r>
            <a:r>
              <a:rPr lang="zh-TW" altLang="en-US" dirty="0"/>
              <a:t>聽到語音要再撥</a:t>
            </a:r>
            <a:r>
              <a:rPr lang="en-US" altLang="zh-TW" dirty="0" smtClean="0"/>
              <a:t>901</a:t>
            </a:r>
            <a:endParaRPr lang="en-US" altLang="zh-TW" dirty="0"/>
          </a:p>
          <a:p>
            <a:r>
              <a:rPr lang="zh-TW" altLang="en-US" dirty="0"/>
              <a:t>高雄 </a:t>
            </a:r>
            <a:r>
              <a:rPr lang="en-US" altLang="zh-TW" dirty="0"/>
              <a:t>777168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53819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358</Words>
  <Application>Microsoft Office PowerPoint</Application>
  <PresentationFormat>如螢幕大小 (4:3)</PresentationFormat>
  <Paragraphs>91</Paragraphs>
  <Slides>15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15</vt:i4>
      </vt:variant>
    </vt:vector>
  </HeadingPairs>
  <TitlesOfParts>
    <vt:vector size="16" baseType="lpstr">
      <vt:lpstr>Office 佈景主題</vt:lpstr>
      <vt:lpstr>公司建立網路電話VoIP 一定成功SOP</vt:lpstr>
      <vt:lpstr>網路電話VoIP</vt:lpstr>
      <vt:lpstr>可以整合的電話撥接方式</vt:lpstr>
      <vt:lpstr>可以整合的資源</vt:lpstr>
      <vt:lpstr>我們公司在台灣和大陸</vt:lpstr>
      <vt:lpstr>需要的軟體</vt:lpstr>
      <vt:lpstr>DrayTek Softphone的設定</vt:lpstr>
      <vt:lpstr>視訊</vt:lpstr>
      <vt:lpstr>設定好之後和我們測試</vt:lpstr>
      <vt:lpstr>貴司自行測試</vt:lpstr>
      <vt:lpstr>軟體改成常態性的硬體設備</vt:lpstr>
      <vt:lpstr>客戶怎麼跟你連接</vt:lpstr>
      <vt:lpstr>安全性問題</vt:lpstr>
      <vt:lpstr>常見問題</vt:lpstr>
      <vt:lpstr>連絡我們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公司建立網路電話VoIP一定成功SOP</dc:title>
  <dc:creator>JanusLin</dc:creator>
  <cp:lastModifiedBy>JanusLin</cp:lastModifiedBy>
  <cp:revision>34</cp:revision>
  <dcterms:created xsi:type="dcterms:W3CDTF">2015-02-13T03:23:23Z</dcterms:created>
  <dcterms:modified xsi:type="dcterms:W3CDTF">2015-02-13T04:15:03Z</dcterms:modified>
</cp:coreProperties>
</file>