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5"/>
  </p:notesMasterIdLst>
  <p:sldIdLst>
    <p:sldId id="256" r:id="rId2"/>
    <p:sldId id="408" r:id="rId3"/>
    <p:sldId id="405" r:id="rId4"/>
    <p:sldId id="406" r:id="rId5"/>
    <p:sldId id="396" r:id="rId6"/>
    <p:sldId id="397" r:id="rId7"/>
    <p:sldId id="399" r:id="rId8"/>
    <p:sldId id="403" r:id="rId9"/>
    <p:sldId id="404" r:id="rId10"/>
    <p:sldId id="398" r:id="rId11"/>
    <p:sldId id="402" r:id="rId12"/>
    <p:sldId id="400" r:id="rId13"/>
    <p:sldId id="401" r:id="rId14"/>
    <p:sldId id="365" r:id="rId15"/>
    <p:sldId id="385" r:id="rId16"/>
    <p:sldId id="393" r:id="rId17"/>
    <p:sldId id="394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66" r:id="rId26"/>
    <p:sldId id="373" r:id="rId27"/>
    <p:sldId id="374" r:id="rId28"/>
    <p:sldId id="378" r:id="rId29"/>
    <p:sldId id="376" r:id="rId30"/>
    <p:sldId id="377" r:id="rId31"/>
    <p:sldId id="395" r:id="rId32"/>
    <p:sldId id="337" r:id="rId33"/>
    <p:sldId id="273" r:id="rId34"/>
    <p:sldId id="274" r:id="rId35"/>
    <p:sldId id="275" r:id="rId36"/>
    <p:sldId id="384" r:id="rId37"/>
    <p:sldId id="409" r:id="rId38"/>
    <p:sldId id="276" r:id="rId39"/>
    <p:sldId id="277" r:id="rId40"/>
    <p:sldId id="278" r:id="rId41"/>
    <p:sldId id="279" r:id="rId42"/>
    <p:sldId id="280" r:id="rId43"/>
    <p:sldId id="281" r:id="rId44"/>
    <p:sldId id="282" r:id="rId45"/>
    <p:sldId id="346" r:id="rId46"/>
    <p:sldId id="348" r:id="rId47"/>
    <p:sldId id="358" r:id="rId48"/>
    <p:sldId id="341" r:id="rId49"/>
    <p:sldId id="285" r:id="rId50"/>
    <p:sldId id="286" r:id="rId51"/>
    <p:sldId id="287" r:id="rId52"/>
    <p:sldId id="288" r:id="rId53"/>
    <p:sldId id="356" r:id="rId54"/>
    <p:sldId id="354" r:id="rId55"/>
    <p:sldId id="355" r:id="rId56"/>
    <p:sldId id="289" r:id="rId57"/>
    <p:sldId id="291" r:id="rId58"/>
    <p:sldId id="292" r:id="rId59"/>
    <p:sldId id="357" r:id="rId60"/>
    <p:sldId id="343" r:id="rId61"/>
    <p:sldId id="344" r:id="rId62"/>
    <p:sldId id="345" r:id="rId63"/>
    <p:sldId id="293" r:id="rId64"/>
    <p:sldId id="294" r:id="rId65"/>
    <p:sldId id="295" r:id="rId66"/>
    <p:sldId id="361" r:id="rId67"/>
    <p:sldId id="296" r:id="rId68"/>
    <p:sldId id="379" r:id="rId69"/>
    <p:sldId id="380" r:id="rId70"/>
    <p:sldId id="382" r:id="rId71"/>
    <p:sldId id="381" r:id="rId72"/>
    <p:sldId id="383" r:id="rId73"/>
    <p:sldId id="407" r:id="rId74"/>
    <p:sldId id="297" r:id="rId75"/>
    <p:sldId id="298" r:id="rId76"/>
    <p:sldId id="299" r:id="rId77"/>
    <p:sldId id="300" r:id="rId78"/>
    <p:sldId id="301" r:id="rId79"/>
    <p:sldId id="369" r:id="rId80"/>
    <p:sldId id="302" r:id="rId81"/>
    <p:sldId id="367" r:id="rId82"/>
    <p:sldId id="303" r:id="rId83"/>
    <p:sldId id="304" r:id="rId84"/>
    <p:sldId id="305" r:id="rId85"/>
    <p:sldId id="331" r:id="rId86"/>
    <p:sldId id="306" r:id="rId87"/>
    <p:sldId id="368" r:id="rId88"/>
    <p:sldId id="307" r:id="rId89"/>
    <p:sldId id="308" r:id="rId90"/>
    <p:sldId id="372" r:id="rId91"/>
    <p:sldId id="309" r:id="rId92"/>
    <p:sldId id="310" r:id="rId93"/>
    <p:sldId id="311" r:id="rId94"/>
    <p:sldId id="312" r:id="rId95"/>
    <p:sldId id="313" r:id="rId96"/>
    <p:sldId id="314" r:id="rId97"/>
    <p:sldId id="336" r:id="rId98"/>
    <p:sldId id="353" r:id="rId99"/>
    <p:sldId id="315" r:id="rId100"/>
    <p:sldId id="339" r:id="rId101"/>
    <p:sldId id="338" r:id="rId102"/>
    <p:sldId id="316" r:id="rId103"/>
    <p:sldId id="317" r:id="rId104"/>
    <p:sldId id="318" r:id="rId105"/>
    <p:sldId id="319" r:id="rId106"/>
    <p:sldId id="320" r:id="rId107"/>
    <p:sldId id="321" r:id="rId108"/>
    <p:sldId id="349" r:id="rId109"/>
    <p:sldId id="350" r:id="rId110"/>
    <p:sldId id="351" r:id="rId111"/>
    <p:sldId id="352" r:id="rId112"/>
    <p:sldId id="322" r:id="rId113"/>
    <p:sldId id="323" r:id="rId114"/>
    <p:sldId id="371" r:id="rId115"/>
    <p:sldId id="324" r:id="rId116"/>
    <p:sldId id="325" r:id="rId117"/>
    <p:sldId id="326" r:id="rId118"/>
    <p:sldId id="327" r:id="rId119"/>
    <p:sldId id="328" r:id="rId120"/>
    <p:sldId id="329" r:id="rId121"/>
    <p:sldId id="347" r:id="rId122"/>
    <p:sldId id="410" r:id="rId123"/>
    <p:sldId id="283" r:id="rId12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-6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4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84.png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png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png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png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png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png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png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ng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ng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png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0.png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png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png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png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7.png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png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0.png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png"/></Relationships>
</file>

<file path=ppt/drawings/_rels/vmlDrawing7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png"/></Relationships>
</file>

<file path=ppt/drawings/_rels/vmlDrawing7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7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png"/></Relationships>
</file>

<file path=ppt/drawings/_rels/vmlDrawing7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BEC108-EE6C-48A7-822A-FAB8423818FD}" type="datetimeFigureOut">
              <a:rPr lang="zh-TW" altLang="en-US" smtClean="0"/>
              <a:pPr/>
              <a:t>2017/12/13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54653-0FB2-45F6-95E9-430DDF04E7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44017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E54653-0FB2-45F6-95E9-430DDF04E783}" type="slidenum">
              <a:rPr lang="zh-TW" altLang="en-US" smtClean="0"/>
              <a:pPr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245681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BA04E-2E79-4DB6-97B7-E65539332FA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42883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48D12-3161-4581-82B0-88B3F3DAD85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160415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093BB4-9FA3-438C-97E6-42EFB0AEBD8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43174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A8728-FE5C-43B2-B7DC-4DB08D4D21E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826874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F6A61-0EA5-45A3-969F-29E55B7676A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273712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3EB52-BEDF-4A5E-A2D2-8A220F7056F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38463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BC43B-A92C-4E84-8159-2EF70CE53F8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6618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938EC-A875-4932-BF5F-F6A8F5B81E7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38313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51822-0C5C-4975-8DF0-51518EC55AD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191167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3304E-5937-41AA-8E28-ADC16DBFFBA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665638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DA2D79-5D11-4C7F-ABCB-0CF3966262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404682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/>
            </a:lvl1pPr>
          </a:lstStyle>
          <a:p>
            <a:pPr>
              <a:defRPr/>
            </a:pPr>
            <a:fld id="{706FD68F-26D9-4B0D-A846-E0BA1624075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1031" name="Picture 17" descr="pp_w1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345238"/>
            <a:ext cx="9144000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全真特黑體" pitchFamily="49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1.v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2.v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3.v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4.v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5.v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6.v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7.v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8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9.v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0.v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1.v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2.v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3.v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4.v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5.v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6.v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7.v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8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9.v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hyperlink" Target="http://www.ublink.org/index.php/news/430-umail-webmail-rcmail-pkg-roundcube" TargetMode="Externa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blink.org/" TargetMode="External"/><Relationship Id="rId2" Type="http://schemas.openxmlformats.org/officeDocument/2006/relationships/hyperlink" Target="http://ublink.myweb.hinet.net/download/UBLinkMailServerTESTCD.iso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blink.org/salessupport/How_Virtualbox_test_UMail_and_Mail-God.pps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3.vml"/><Relationship Id="rId4" Type="http://schemas.openxmlformats.org/officeDocument/2006/relationships/oleObject" Target="../embeddings/oleObject45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4.v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5.v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6.v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7.v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8.v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9.v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0.v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2.v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3.v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4.v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5.v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6.v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7.v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8.v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9.v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0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zh-TW" sz="5400" dirty="0" err="1" smtClean="0">
                <a:solidFill>
                  <a:schemeClr val="tx1"/>
                </a:solidFill>
                <a:latin typeface="全真特黑體" pitchFamily="49" charset="-120"/>
              </a:rPr>
              <a:t>UBLink</a:t>
            </a:r>
            <a:r>
              <a:rPr lang="zh-TW" altLang="en-US" sz="5400" dirty="0" smtClean="0">
                <a:solidFill>
                  <a:schemeClr val="tx1"/>
                </a:solidFill>
                <a:latin typeface="全真特黑體" pitchFamily="49" charset="-120"/>
              </a:rPr>
              <a:t>的</a:t>
            </a:r>
            <a:r>
              <a:rPr lang="en-US" altLang="zh-TW" sz="5400" dirty="0" err="1" smtClean="0">
                <a:solidFill>
                  <a:schemeClr val="tx1"/>
                </a:solidFill>
                <a:latin typeface="全真特黑體" pitchFamily="49" charset="-120"/>
              </a:rPr>
              <a:t>UMail</a:t>
            </a:r>
            <a:r>
              <a:rPr lang="zh-TW" altLang="en-US" sz="5400" dirty="0" smtClean="0">
                <a:solidFill>
                  <a:schemeClr val="tx1"/>
                </a:solidFill>
                <a:latin typeface="全真特黑體" pitchFamily="49" charset="-120"/>
              </a:rPr>
              <a:t>系列 </a:t>
            </a:r>
            <a:r>
              <a:rPr lang="en-US" altLang="zh-TW" sz="5400" dirty="0" smtClean="0">
                <a:solidFill>
                  <a:schemeClr val="tx1"/>
                </a:solidFill>
                <a:latin typeface="全真特黑體" pitchFamily="49" charset="-120"/>
              </a:rPr>
              <a:t>v3.23</a:t>
            </a:r>
            <a:br>
              <a:rPr lang="en-US" altLang="zh-TW" sz="5400" dirty="0" smtClean="0">
                <a:solidFill>
                  <a:schemeClr val="tx1"/>
                </a:solidFill>
                <a:latin typeface="全真特黑體" pitchFamily="49" charset="-120"/>
              </a:rPr>
            </a:br>
            <a:r>
              <a:rPr lang="en-US" altLang="zh-TW" sz="5400" dirty="0" smtClean="0">
                <a:solidFill>
                  <a:schemeClr val="tx1"/>
                </a:solidFill>
                <a:latin typeface="全真特黑體" pitchFamily="49" charset="-120"/>
              </a:rPr>
              <a:t>IPv6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sz="2800" smtClean="0">
                <a:latin typeface="標楷體" pitchFamily="65" charset="-120"/>
                <a:ea typeface="標楷體" pitchFamily="65" charset="-120"/>
              </a:rPr>
              <a:t>UBLink</a:t>
            </a: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集團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裕笠科技股份有限公司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遠豐科技股份有限公司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800" smtClean="0">
                <a:latin typeface="標楷體" pitchFamily="65" charset="-120"/>
                <a:ea typeface="標楷體" pitchFamily="65" charset="-120"/>
              </a:rPr>
              <a:t>鉅創科技股份有限公司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 DNS</a:t>
            </a:r>
            <a:r>
              <a:rPr lang="zh-TW" altLang="en-US" smtClean="0"/>
              <a:t>設定</a:t>
            </a:r>
          </a:p>
        </p:txBody>
      </p:sp>
      <p:sp>
        <p:nvSpPr>
          <p:cNvPr id="1024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19200"/>
            <a:ext cx="6248400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第二個</a:t>
            </a:r>
            <a:r>
              <a:rPr lang="en-US" altLang="zh-TW" smtClean="0"/>
              <a:t>HDD</a:t>
            </a:r>
            <a:r>
              <a:rPr lang="zh-TW" altLang="en-US" smtClean="0"/>
              <a:t>當</a:t>
            </a:r>
            <a:r>
              <a:rPr lang="en-US" altLang="zh-TW" smtClean="0"/>
              <a:t>Mirror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0356" name="Picture 4" descr="未命名 - 7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610600" cy="500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簡訊發送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101380" name="Picture 4" descr="未命名 - 8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478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系統自動更新</a:t>
            </a:r>
          </a:p>
        </p:txBody>
      </p:sp>
      <p:graphicFrame>
        <p:nvGraphicFramePr>
          <p:cNvPr id="1024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62113" y="2095500"/>
          <a:ext cx="5819775" cy="3533775"/>
        </p:xfrm>
        <a:graphic>
          <a:graphicData uri="http://schemas.openxmlformats.org/presentationml/2006/ole">
            <p:oleObj spid="_x0000_s102416" name="PhotoImpact" r:id="rId3" imgW="5819048" imgH="3533333" progId="PI3.Image">
              <p:embed/>
            </p:oleObj>
          </a:graphicData>
        </a:graphic>
      </p:graphicFrame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事件記錄</a:t>
            </a:r>
          </a:p>
        </p:txBody>
      </p:sp>
      <p:graphicFrame>
        <p:nvGraphicFramePr>
          <p:cNvPr id="1034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79638"/>
          <a:ext cx="8229600" cy="3367087"/>
        </p:xfrm>
        <a:graphic>
          <a:graphicData uri="http://schemas.openxmlformats.org/presentationml/2006/ole">
            <p:oleObj spid="_x0000_s103440" name="PhotoImpact" r:id="rId3" imgW="10314286" imgH="4219048" progId="PI3.Image">
              <p:embed/>
            </p:oleObj>
          </a:graphicData>
        </a:graphic>
      </p:graphicFrame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SMTP Log</a:t>
            </a:r>
          </a:p>
        </p:txBody>
      </p:sp>
      <p:graphicFrame>
        <p:nvGraphicFramePr>
          <p:cNvPr id="1044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312988"/>
          <a:ext cx="8229600" cy="3098800"/>
        </p:xfrm>
        <a:graphic>
          <a:graphicData uri="http://schemas.openxmlformats.org/presentationml/2006/ole">
            <p:oleObj spid="_x0000_s104464" name="PhotoImpact" r:id="rId3" imgW="10419048" imgH="39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/>
          <a:lstStyle/>
          <a:p>
            <a:pPr eaLnBrk="1" hangingPunct="1"/>
            <a:r>
              <a:rPr lang="en-US" altLang="zh-TW" sz="4000" smtClean="0"/>
              <a:t>POP3 Log</a:t>
            </a:r>
            <a:br>
              <a:rPr lang="en-US" altLang="zh-TW" sz="4000" smtClean="0"/>
            </a:br>
            <a:r>
              <a:rPr lang="zh-TW" altLang="en-US" sz="4000" smtClean="0"/>
              <a:t>還可以記錄到誰收走了那封</a:t>
            </a:r>
            <a:r>
              <a:rPr lang="en-US" altLang="zh-TW" sz="4000" smtClean="0"/>
              <a:t>Mail</a:t>
            </a:r>
            <a:br>
              <a:rPr lang="en-US" altLang="zh-TW" sz="4000" smtClean="0"/>
            </a:br>
            <a:r>
              <a:rPr lang="zh-TW" altLang="en-US" sz="4000" smtClean="0"/>
              <a:t>只需要搜尋</a:t>
            </a:r>
            <a:r>
              <a:rPr lang="en-US" altLang="zh-TW" sz="4000" smtClean="0"/>
              <a:t>Message ID</a:t>
            </a:r>
            <a:r>
              <a:rPr lang="zh-TW" altLang="en-US" sz="4000" smtClean="0"/>
              <a:t>即可</a:t>
            </a:r>
          </a:p>
        </p:txBody>
      </p:sp>
      <p:graphicFrame>
        <p:nvGraphicFramePr>
          <p:cNvPr id="1054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244725"/>
          <a:ext cx="8229600" cy="3235325"/>
        </p:xfrm>
        <a:graphic>
          <a:graphicData uri="http://schemas.openxmlformats.org/presentationml/2006/ole">
            <p:oleObj spid="_x0000_s105488" name="PhotoImpact" r:id="rId3" imgW="9933333" imgH="3904762" progId="PI3.Image">
              <p:embed/>
            </p:oleObj>
          </a:graphicData>
        </a:graphic>
      </p:graphicFrame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Network Log</a:t>
            </a:r>
          </a:p>
        </p:txBody>
      </p:sp>
      <p:graphicFrame>
        <p:nvGraphicFramePr>
          <p:cNvPr id="1064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287588"/>
          <a:ext cx="8229600" cy="3151187"/>
        </p:xfrm>
        <a:graphic>
          <a:graphicData uri="http://schemas.openxmlformats.org/presentationml/2006/ole">
            <p:oleObj spid="_x0000_s106512" name="PhotoImpact" r:id="rId3" imgW="9723810" imgH="37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FTP Log</a:t>
            </a:r>
          </a:p>
        </p:txBody>
      </p:sp>
      <p:graphicFrame>
        <p:nvGraphicFramePr>
          <p:cNvPr id="1075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3221038"/>
          <a:ext cx="8229600" cy="1282700"/>
        </p:xfrm>
        <a:graphic>
          <a:graphicData uri="http://schemas.openxmlformats.org/presentationml/2006/ole">
            <p:oleObj spid="_x0000_s107536" name="PhotoImpact" r:id="rId3" imgW="10019048" imgH="1561905" progId="PI3.Image">
              <p:embed/>
            </p:oleObj>
          </a:graphicData>
        </a:graphic>
      </p:graphicFrame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使用排行</a:t>
            </a:r>
          </a:p>
        </p:txBody>
      </p:sp>
      <p:graphicFrame>
        <p:nvGraphicFramePr>
          <p:cNvPr id="1085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805113"/>
          <a:ext cx="8229600" cy="2114550"/>
        </p:xfrm>
        <a:graphic>
          <a:graphicData uri="http://schemas.openxmlformats.org/presentationml/2006/ole">
            <p:oleObj spid="_x0000_s108560" name="PhotoImpact" r:id="rId3" imgW="10304762" imgH="2647619" progId="PI3.Image">
              <p:embed/>
            </p:oleObj>
          </a:graphicData>
        </a:graphic>
      </p:graphicFrame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郵件流量統計</a:t>
            </a:r>
            <a:r>
              <a:rPr lang="en-US" altLang="zh-TW" smtClean="0"/>
              <a:t>(</a:t>
            </a:r>
            <a:r>
              <a:rPr lang="zh-TW" altLang="en-US" smtClean="0"/>
              <a:t>上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1095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31950"/>
          <a:ext cx="8229600" cy="4460875"/>
        </p:xfrm>
        <a:graphic>
          <a:graphicData uri="http://schemas.openxmlformats.org/presentationml/2006/ole">
            <p:oleObj spid="_x0000_s109584" name="PhotoImpact" r:id="rId3" imgW="10066667" imgH="54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 DNS TEST</a:t>
            </a:r>
            <a:r>
              <a:rPr lang="zh-TW" altLang="en-US" smtClean="0"/>
              <a:t>方式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863" y="1600200"/>
            <a:ext cx="6516687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郵件流量統計</a:t>
            </a:r>
            <a:r>
              <a:rPr lang="en-US" altLang="zh-TW" smtClean="0"/>
              <a:t>(</a:t>
            </a:r>
            <a:r>
              <a:rPr lang="zh-TW" altLang="en-US" smtClean="0"/>
              <a:t>下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1105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022475"/>
          <a:ext cx="8229600" cy="3681413"/>
        </p:xfrm>
        <a:graphic>
          <a:graphicData uri="http://schemas.openxmlformats.org/presentationml/2006/ole">
            <p:oleObj spid="_x0000_s110608" name="PhotoImpact" r:id="rId3" imgW="10114286" imgH="45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使用排行</a:t>
            </a:r>
            <a:r>
              <a:rPr lang="en-US" altLang="zh-TW" smtClean="0"/>
              <a:t>(</a:t>
            </a:r>
            <a:r>
              <a:rPr lang="zh-TW" altLang="en-US" smtClean="0"/>
              <a:t>自訂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11161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884488"/>
          <a:ext cx="8229600" cy="1955800"/>
        </p:xfrm>
        <a:graphic>
          <a:graphicData uri="http://schemas.openxmlformats.org/presentationml/2006/ole">
            <p:oleObj spid="_x0000_s111632" name="PhotoImpact" r:id="rId3" imgW="10257143" imgH="24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使用者端的</a:t>
            </a:r>
            <a:r>
              <a:rPr lang="en-US" altLang="zh-TW" smtClean="0"/>
              <a:t>Web Mail</a:t>
            </a:r>
          </a:p>
        </p:txBody>
      </p:sp>
      <p:graphicFrame>
        <p:nvGraphicFramePr>
          <p:cNvPr id="11264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52450" y="1838325"/>
          <a:ext cx="8037513" cy="4048125"/>
        </p:xfrm>
        <a:graphic>
          <a:graphicData uri="http://schemas.openxmlformats.org/presentationml/2006/ole">
            <p:oleObj spid="_x0000_s112656" name="PhotoImpact" r:id="rId3" imgW="8038095" imgH="4047619" progId="PI3.Image">
              <p:embed/>
            </p:oleObj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通訊錄</a:t>
            </a:r>
          </a:p>
        </p:txBody>
      </p:sp>
      <p:graphicFrame>
        <p:nvGraphicFramePr>
          <p:cNvPr id="1136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76250" y="2162175"/>
          <a:ext cx="8189913" cy="3400425"/>
        </p:xfrm>
        <a:graphic>
          <a:graphicData uri="http://schemas.openxmlformats.org/presentationml/2006/ole">
            <p:oleObj spid="_x0000_s113680" name="PhotoImpact" r:id="rId3" imgW="8190476" imgH="3400000" progId="PI3.Image">
              <p:embed/>
            </p:oleObj>
          </a:graphicData>
        </a:graphic>
      </p:graphicFrame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zh-TW" sz="4000" smtClean="0"/>
              <a:t>Web</a:t>
            </a:r>
            <a:r>
              <a:rPr lang="zh-TW" altLang="en-US" sz="4000" smtClean="0"/>
              <a:t>使用時</a:t>
            </a:r>
          </a:p>
        </p:txBody>
      </p:sp>
      <p:graphicFrame>
        <p:nvGraphicFramePr>
          <p:cNvPr id="1146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990600"/>
          <a:ext cx="9144000" cy="5351463"/>
        </p:xfrm>
        <a:graphic>
          <a:graphicData uri="http://schemas.openxmlformats.org/presentationml/2006/ole">
            <p:oleObj spid="_x0000_s114704" name="PhotoImpact" r:id="rId3" imgW="7619048" imgH="44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網路硬碟</a:t>
            </a:r>
          </a:p>
        </p:txBody>
      </p:sp>
      <p:graphicFrame>
        <p:nvGraphicFramePr>
          <p:cNvPr id="1157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85775" y="1919288"/>
          <a:ext cx="8170863" cy="3886200"/>
        </p:xfrm>
        <a:graphic>
          <a:graphicData uri="http://schemas.openxmlformats.org/presentationml/2006/ole">
            <p:oleObj spid="_x0000_s115728" name="PhotoImpact" r:id="rId3" imgW="8171429" imgH="3885714" progId="PI3.Image">
              <p:embed/>
            </p:oleObj>
          </a:graphicData>
        </a:graphic>
      </p:graphicFrame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個人設定</a:t>
            </a:r>
          </a:p>
        </p:txBody>
      </p:sp>
      <p:graphicFrame>
        <p:nvGraphicFramePr>
          <p:cNvPr id="1167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47688" y="2076450"/>
          <a:ext cx="8047037" cy="3571875"/>
        </p:xfrm>
        <a:graphic>
          <a:graphicData uri="http://schemas.openxmlformats.org/presentationml/2006/ole">
            <p:oleObj spid="_x0000_s116752" name="PhotoImpact" r:id="rId3" imgW="8047619" imgH="3571429" progId="PI3.Image">
              <p:embed/>
            </p:oleObj>
          </a:graphicData>
        </a:graphic>
      </p:graphicFrame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個人簽名檔</a:t>
            </a:r>
          </a:p>
        </p:txBody>
      </p:sp>
      <p:graphicFrame>
        <p:nvGraphicFramePr>
          <p:cNvPr id="1177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47688" y="1943100"/>
          <a:ext cx="8047037" cy="3838575"/>
        </p:xfrm>
        <a:graphic>
          <a:graphicData uri="http://schemas.openxmlformats.org/presentationml/2006/ole">
            <p:oleObj spid="_x0000_s117776" name="PhotoImpact" r:id="rId3" imgW="8047619" imgH="38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更改個人密碼</a:t>
            </a:r>
          </a:p>
        </p:txBody>
      </p:sp>
      <p:graphicFrame>
        <p:nvGraphicFramePr>
          <p:cNvPr id="1187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61975" y="2509838"/>
          <a:ext cx="8018463" cy="2705100"/>
        </p:xfrm>
        <a:graphic>
          <a:graphicData uri="http://schemas.openxmlformats.org/presentationml/2006/ole">
            <p:oleObj spid="_x0000_s118800" name="PhotoImpact" r:id="rId3" imgW="8019048" imgH="2704762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自動轉寄郵件</a:t>
            </a:r>
            <a:r>
              <a:rPr lang="en-US" altLang="zh-TW" smtClean="0"/>
              <a:t>(</a:t>
            </a:r>
            <a:r>
              <a:rPr lang="zh-TW" altLang="en-US" smtClean="0"/>
              <a:t>職務代理人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1198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61975" y="1933575"/>
          <a:ext cx="8018463" cy="3857625"/>
        </p:xfrm>
        <a:graphic>
          <a:graphicData uri="http://schemas.openxmlformats.org/presentationml/2006/ole">
            <p:oleObj spid="_x0000_s119824" name="PhotoImpact" r:id="rId3" imgW="8019048" imgH="3857143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Web Server</a:t>
            </a:r>
            <a:br>
              <a:rPr lang="en-US" altLang="zh-TW" smtClean="0"/>
            </a:br>
            <a:r>
              <a:rPr lang="zh-TW" altLang="en-US" smtClean="0"/>
              <a:t>要切過去 </a:t>
            </a:r>
            <a:r>
              <a:rPr lang="en-US" altLang="zh-TW" smtClean="0"/>
              <a:t>Apache 2.2</a:t>
            </a:r>
            <a:r>
              <a:rPr lang="zh-TW" altLang="en-US" smtClean="0"/>
              <a:t>才會有</a:t>
            </a:r>
            <a:r>
              <a:rPr lang="en-US" altLang="zh-TW" smtClean="0"/>
              <a:t>IPv6</a:t>
            </a:r>
            <a:endParaRPr lang="zh-TW" altLang="en-US" smtClean="0"/>
          </a:p>
        </p:txBody>
      </p:sp>
      <p:sp>
        <p:nvSpPr>
          <p:cNvPr id="1229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24000"/>
            <a:ext cx="6792913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個人過濾設定</a:t>
            </a:r>
          </a:p>
        </p:txBody>
      </p:sp>
      <p:graphicFrame>
        <p:nvGraphicFramePr>
          <p:cNvPr id="1208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14350" y="2509838"/>
          <a:ext cx="8113713" cy="2705100"/>
        </p:xfrm>
        <a:graphic>
          <a:graphicData uri="http://schemas.openxmlformats.org/presentationml/2006/ole">
            <p:oleObj spid="_x0000_s120848" name="PhotoImpact" r:id="rId3" imgW="8114286" imgH="2704762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可安裝的</a:t>
            </a:r>
            <a:r>
              <a:rPr lang="en-US" altLang="zh-TW" smtClean="0"/>
              <a:t>Web</a:t>
            </a:r>
            <a:r>
              <a:rPr lang="zh-TW" altLang="en-US" smtClean="0"/>
              <a:t>套件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可以安裝新的</a:t>
            </a:r>
            <a:r>
              <a:rPr lang="en-US" altLang="zh-TW" sz="2800" dirty="0" err="1" smtClean="0"/>
              <a:t>WebMail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RCMail</a:t>
            </a:r>
            <a:r>
              <a:rPr lang="en-US" altLang="zh-TW" sz="2800" dirty="0" smtClean="0"/>
              <a:t> </a:t>
            </a:r>
            <a:r>
              <a:rPr lang="en-US" altLang="zh-TW" sz="2800" dirty="0" err="1" smtClean="0"/>
              <a:t>Roundcube</a:t>
            </a:r>
            <a:endParaRPr lang="en-US" altLang="zh-TW" sz="2800" dirty="0" smtClean="0"/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如何</a:t>
            </a:r>
            <a:r>
              <a:rPr lang="zh-TW" altLang="en-US" sz="2800" dirty="0" smtClean="0"/>
              <a:t>在</a:t>
            </a:r>
            <a:r>
              <a:rPr lang="en-US" altLang="zh-TW" sz="2800" dirty="0" err="1" smtClean="0"/>
              <a:t>UMail</a:t>
            </a:r>
            <a:r>
              <a:rPr lang="zh-TW" altLang="en-US" sz="2800" dirty="0" smtClean="0"/>
              <a:t>架設</a:t>
            </a:r>
            <a:r>
              <a:rPr lang="en-US" altLang="zh-TW" sz="2800" dirty="0" err="1" smtClean="0"/>
              <a:t>Drupal</a:t>
            </a:r>
            <a:r>
              <a:rPr lang="en-US" altLang="zh-TW" sz="2800" dirty="0" smtClean="0"/>
              <a:t> CMS</a:t>
            </a:r>
            <a:r>
              <a:rPr lang="zh-TW" altLang="en-US" sz="2800" dirty="0" smtClean="0"/>
              <a:t>架站案例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err="1" smtClean="0"/>
              <a:t>eGroupWare</a:t>
            </a:r>
            <a:r>
              <a:rPr lang="zh-TW" altLang="en-US" sz="2800" dirty="0" smtClean="0"/>
              <a:t>如何安裝在</a:t>
            </a:r>
            <a:r>
              <a:rPr lang="en-US" altLang="zh-TW" sz="2800" dirty="0" err="1" smtClean="0"/>
              <a:t>UBLink</a:t>
            </a:r>
            <a:r>
              <a:rPr lang="zh-TW" altLang="en-US" sz="2800" dirty="0" smtClean="0"/>
              <a:t>的</a:t>
            </a:r>
            <a:r>
              <a:rPr lang="en-US" altLang="zh-TW" sz="2800" dirty="0" err="1" smtClean="0"/>
              <a:t>UMail</a:t>
            </a:r>
            <a:r>
              <a:rPr lang="en-US" altLang="zh-TW" sz="2800" dirty="0" smtClean="0"/>
              <a:t> Server</a:t>
            </a:r>
            <a:r>
              <a:rPr lang="zh-TW" altLang="en-US" sz="2800" dirty="0" smtClean="0"/>
              <a:t>上面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如何將</a:t>
            </a:r>
            <a:r>
              <a:rPr lang="en-US" altLang="zh-TW" sz="2800" dirty="0" err="1" smtClean="0"/>
              <a:t>Joomla</a:t>
            </a:r>
            <a:r>
              <a:rPr lang="zh-TW" altLang="en-US" sz="2800" dirty="0" smtClean="0"/>
              <a:t>安裝在</a:t>
            </a:r>
            <a:r>
              <a:rPr lang="en-US" altLang="zh-TW" sz="2800" dirty="0" err="1" smtClean="0"/>
              <a:t>UBLink</a:t>
            </a:r>
            <a:r>
              <a:rPr lang="zh-TW" altLang="en-US" sz="2800" dirty="0" smtClean="0"/>
              <a:t>的</a:t>
            </a:r>
            <a:r>
              <a:rPr lang="en-US" altLang="zh-TW" sz="2800" dirty="0" err="1" smtClean="0"/>
              <a:t>UMail</a:t>
            </a:r>
            <a:endParaRPr lang="en-US" altLang="zh-TW" sz="2800" dirty="0" smtClean="0"/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如何在</a:t>
            </a:r>
            <a:r>
              <a:rPr lang="en-US" altLang="zh-TW" sz="2800" dirty="0" err="1" smtClean="0"/>
              <a:t>UBLink</a:t>
            </a:r>
            <a:r>
              <a:rPr lang="zh-TW" altLang="en-US" sz="2800" dirty="0" smtClean="0"/>
              <a:t>的</a:t>
            </a:r>
            <a:r>
              <a:rPr lang="en-US" altLang="zh-TW" sz="2800" dirty="0" err="1" smtClean="0"/>
              <a:t>UMail</a:t>
            </a:r>
            <a:r>
              <a:rPr lang="zh-TW" altLang="en-US" sz="2800" dirty="0" smtClean="0"/>
              <a:t>上面架設</a:t>
            </a:r>
            <a:r>
              <a:rPr lang="en-US" altLang="zh-TW" sz="2800" dirty="0" smtClean="0"/>
              <a:t>PHPBB3.ppt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800" dirty="0" smtClean="0"/>
              <a:t>如何在</a:t>
            </a:r>
            <a:r>
              <a:rPr lang="en-US" altLang="zh-TW" sz="2800" dirty="0" err="1" smtClean="0"/>
              <a:t>UMail</a:t>
            </a:r>
            <a:r>
              <a:rPr lang="zh-TW" altLang="en-US" sz="2800" dirty="0" smtClean="0"/>
              <a:t>上面安裝</a:t>
            </a:r>
            <a:r>
              <a:rPr lang="en-US" altLang="zh-TW" sz="2800" dirty="0" err="1" smtClean="0"/>
              <a:t>OSCommerce</a:t>
            </a:r>
            <a:endParaRPr lang="en-US" altLang="zh-TW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err="1" smtClean="0"/>
              <a:t>UMail</a:t>
            </a:r>
            <a:r>
              <a:rPr lang="zh-TW" altLang="en-US" sz="2800" dirty="0" smtClean="0"/>
              <a:t>如何架設</a:t>
            </a:r>
            <a:r>
              <a:rPr lang="en-US" altLang="zh-TW" sz="2800" dirty="0" err="1" smtClean="0"/>
              <a:t>phpMyAdmin</a:t>
            </a:r>
            <a:endParaRPr lang="en-US" altLang="zh-TW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err="1" smtClean="0"/>
              <a:t>vtigerCRM</a:t>
            </a:r>
            <a:endParaRPr lang="en-US" altLang="zh-TW" sz="2800" dirty="0" smtClean="0"/>
          </a:p>
          <a:p>
            <a:pPr eaLnBrk="1" hangingPunct="1">
              <a:lnSpc>
                <a:spcPct val="90000"/>
              </a:lnSpc>
            </a:pPr>
            <a:r>
              <a:rPr lang="en-US" altLang="zh-TW" sz="2800" dirty="0" smtClean="0"/>
              <a:t>…</a:t>
            </a:r>
            <a:r>
              <a:rPr lang="zh-TW" altLang="en-US" sz="2800" dirty="0" smtClean="0"/>
              <a:t>等等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UMail</a:t>
            </a:r>
            <a:r>
              <a:rPr lang="en-US" altLang="zh-TW" dirty="0" smtClean="0"/>
              <a:t> </a:t>
            </a:r>
            <a:r>
              <a:rPr lang="zh-TW" altLang="en-US" dirty="0" smtClean="0"/>
              <a:t>新增新的 </a:t>
            </a:r>
            <a:r>
              <a:rPr lang="en-US" altLang="zh-TW" dirty="0" err="1" smtClean="0"/>
              <a:t>WebMail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RCMail</a:t>
            </a:r>
            <a:r>
              <a:rPr lang="en-US" altLang="zh-TW" dirty="0" smtClean="0"/>
              <a:t> </a:t>
            </a:r>
            <a:r>
              <a:rPr lang="zh-TW" altLang="en-US" dirty="0" smtClean="0"/>
              <a:t>使用</a:t>
            </a:r>
            <a:r>
              <a:rPr lang="en-US" altLang="zh-TW" dirty="0" err="1" smtClean="0"/>
              <a:t>pkg</a:t>
            </a:r>
            <a:r>
              <a:rPr lang="zh-TW" altLang="en-US" dirty="0" smtClean="0"/>
              <a:t>包 </a:t>
            </a:r>
            <a:r>
              <a:rPr lang="en-US" altLang="zh-TW" dirty="0" err="1" smtClean="0"/>
              <a:t>Roundcube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>
                <a:hlinkClick r:id="rId2"/>
              </a:rPr>
              <a:t>http://</a:t>
            </a:r>
            <a:r>
              <a:rPr lang="en-US" altLang="zh-TW" dirty="0" smtClean="0">
                <a:hlinkClick r:id="rId2"/>
              </a:rPr>
              <a:t>www.ublink.org/index.php/news/430-umail-webmail-rcmail-pkg-roundcube</a:t>
            </a:r>
            <a:endParaRPr lang="en-US" altLang="zh-TW" dirty="0" smtClean="0"/>
          </a:p>
          <a:p>
            <a:endParaRPr lang="zh-TW" altLang="en-US" dirty="0"/>
          </a:p>
        </p:txBody>
      </p:sp>
      <p:pic>
        <p:nvPicPr>
          <p:cNvPr id="155650" name="Picture 2" descr="http://www.ublink.org/images/UBLink/rcmail/umail-rcmail-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743200"/>
            <a:ext cx="5339959" cy="3733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/>
              <a:t>提供試用下載測試</a:t>
            </a:r>
            <a:br>
              <a:rPr lang="zh-TW" altLang="en-US" sz="4000" smtClean="0"/>
            </a:br>
            <a:r>
              <a:rPr lang="en-US" altLang="zh-TW" sz="4000" smtClean="0"/>
              <a:t>( 60</a:t>
            </a:r>
            <a:r>
              <a:rPr lang="zh-TW" altLang="en-US" sz="4000" smtClean="0"/>
              <a:t>天測試</a:t>
            </a:r>
            <a:r>
              <a:rPr lang="en-US" altLang="zh-TW" sz="4000" smtClean="0"/>
              <a:t>50000</a:t>
            </a:r>
            <a:r>
              <a:rPr lang="zh-TW" altLang="en-US" sz="4000" smtClean="0"/>
              <a:t>個</a:t>
            </a:r>
            <a:r>
              <a:rPr lang="en-US" altLang="zh-TW" sz="4000" smtClean="0"/>
              <a:t>Account ) 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200" dirty="0" smtClean="0"/>
              <a:t>支援</a:t>
            </a:r>
            <a:r>
              <a:rPr lang="en-US" altLang="zh-TW" sz="2200" dirty="0" smtClean="0"/>
              <a:t>Yahoo Domain Key </a:t>
            </a:r>
            <a:r>
              <a:rPr lang="zh-TW" altLang="en-US" sz="2200" dirty="0" smtClean="0"/>
              <a:t>和 </a:t>
            </a:r>
            <a:r>
              <a:rPr lang="en-US" altLang="zh-TW" sz="2200" dirty="0" smtClean="0"/>
              <a:t>Microsoft Sender-ID </a:t>
            </a:r>
            <a:r>
              <a:rPr lang="zh-TW" altLang="en-US" sz="2200" dirty="0" smtClean="0"/>
              <a:t>驗證功能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200" dirty="0" smtClean="0"/>
              <a:t>測試</a:t>
            </a:r>
            <a:r>
              <a:rPr lang="en-US" altLang="zh-TW" sz="2200" dirty="0" smtClean="0"/>
              <a:t>CD</a:t>
            </a:r>
            <a:r>
              <a:rPr lang="zh-TW" altLang="en-US" sz="2200" dirty="0" smtClean="0"/>
              <a:t>下載站</a:t>
            </a:r>
            <a:r>
              <a:rPr lang="en-US" altLang="zh-TW" sz="2200" dirty="0" smtClean="0"/>
              <a:t>,v3.18</a:t>
            </a:r>
            <a:r>
              <a:rPr lang="zh-TW" altLang="en-US" sz="2200" dirty="0" smtClean="0"/>
              <a:t>會自動更新到最新版</a:t>
            </a:r>
            <a:endParaRPr lang="zh-TW" altLang="en-US" sz="2200" dirty="0" smtClean="0">
              <a:hlinkClick r:id="rId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TW" sz="2200" dirty="0" smtClean="0">
                <a:hlinkClick r:id="rId3"/>
              </a:rPr>
              <a:t>http://www.ublink.org</a:t>
            </a:r>
            <a:endParaRPr lang="en-US" altLang="zh-TW" sz="2200" dirty="0" smtClean="0"/>
          </a:p>
          <a:p>
            <a:pPr lvl="1" eaLnBrk="1" hangingPunct="1">
              <a:lnSpc>
                <a:spcPct val="80000"/>
              </a:lnSpc>
            </a:pPr>
            <a:r>
              <a:rPr lang="zh-TW" altLang="en-US" sz="2200" dirty="0" smtClean="0"/>
              <a:t>區分</a:t>
            </a:r>
            <a:r>
              <a:rPr lang="en-US" altLang="zh-TW" sz="2200" dirty="0" smtClean="0"/>
              <a:t>k318</a:t>
            </a:r>
            <a:r>
              <a:rPr lang="zh-TW" altLang="en-US" sz="2200" dirty="0" smtClean="0"/>
              <a:t>和</a:t>
            </a:r>
            <a:r>
              <a:rPr lang="en-US" altLang="zh-TW" sz="2200" dirty="0" smtClean="0"/>
              <a:t>k26,</a:t>
            </a:r>
            <a:r>
              <a:rPr lang="zh-TW" altLang="en-US" sz="2200" dirty="0" smtClean="0"/>
              <a:t>支援的硬體不同</a:t>
            </a:r>
            <a:r>
              <a:rPr lang="en-US" altLang="zh-TW" sz="2200" dirty="0" smtClean="0"/>
              <a:t>,</a:t>
            </a:r>
            <a:r>
              <a:rPr lang="zh-TW" altLang="en-US" sz="2200" dirty="0" smtClean="0"/>
              <a:t>請先使用</a:t>
            </a:r>
            <a:r>
              <a:rPr lang="en-US" altLang="zh-TW" sz="2200" dirty="0" smtClean="0"/>
              <a:t>k318</a:t>
            </a:r>
            <a:endParaRPr lang="en-US" altLang="zh-TW" sz="2200" dirty="0" smtClean="0"/>
          </a:p>
          <a:p>
            <a:pPr eaLnBrk="1" hangingPunct="1">
              <a:lnSpc>
                <a:spcPct val="80000"/>
              </a:lnSpc>
            </a:pPr>
            <a:r>
              <a:rPr lang="zh-TW" altLang="en-US" sz="2200" dirty="0" smtClean="0">
                <a:hlinkClick r:id="rId4"/>
              </a:rPr>
              <a:t>如何利用</a:t>
            </a:r>
            <a:r>
              <a:rPr lang="en-US" altLang="zh-TW" sz="2200" dirty="0" err="1" smtClean="0">
                <a:hlinkClick r:id="rId4"/>
              </a:rPr>
              <a:t>Virtualbox</a:t>
            </a:r>
            <a:r>
              <a:rPr lang="zh-TW" altLang="en-US" sz="2200" dirty="0" smtClean="0">
                <a:hlinkClick r:id="rId4"/>
              </a:rPr>
              <a:t>測試</a:t>
            </a:r>
            <a:r>
              <a:rPr lang="en-US" altLang="zh-TW" sz="2200" dirty="0" err="1" smtClean="0">
                <a:hlinkClick r:id="rId4"/>
              </a:rPr>
              <a:t>UMail</a:t>
            </a:r>
            <a:r>
              <a:rPr lang="zh-TW" altLang="en-US" sz="2200" dirty="0" smtClean="0">
                <a:hlinkClick r:id="rId4"/>
              </a:rPr>
              <a:t>和</a:t>
            </a:r>
            <a:r>
              <a:rPr lang="en-US" altLang="zh-TW" sz="2200" dirty="0" smtClean="0">
                <a:hlinkClick r:id="rId4"/>
              </a:rPr>
              <a:t>Mail-God</a:t>
            </a:r>
            <a:r>
              <a:rPr lang="en-US" altLang="zh-TW" sz="2200" dirty="0" smtClean="0"/>
              <a:t>(</a:t>
            </a:r>
            <a:r>
              <a:rPr lang="zh-TW" altLang="en-US" sz="2200" dirty="0" smtClean="0"/>
              <a:t>十分鐘內馬上架設好</a:t>
            </a:r>
            <a:r>
              <a:rPr lang="en-US" altLang="zh-TW" sz="2200" dirty="0" smtClean="0"/>
              <a:t>Mail-God,</a:t>
            </a:r>
            <a:r>
              <a:rPr lang="zh-TW" altLang="en-US" sz="2200" dirty="0" smtClean="0"/>
              <a:t>為您的</a:t>
            </a:r>
            <a:r>
              <a:rPr lang="en-US" altLang="zh-TW" sz="2200" dirty="0" smtClean="0"/>
              <a:t>Mail Server</a:t>
            </a:r>
            <a:r>
              <a:rPr lang="zh-TW" altLang="en-US" sz="2200" dirty="0" smtClean="0"/>
              <a:t>加上防</a:t>
            </a:r>
            <a:r>
              <a:rPr lang="en-US" altLang="zh-TW" sz="2200" dirty="0" smtClean="0"/>
              <a:t>Spam</a:t>
            </a:r>
            <a:r>
              <a:rPr lang="zh-TW" altLang="en-US" sz="2200" dirty="0" smtClean="0"/>
              <a:t>和</a:t>
            </a:r>
            <a:r>
              <a:rPr lang="en-US" altLang="zh-TW" sz="2200" dirty="0" smtClean="0"/>
              <a:t>Virus</a:t>
            </a:r>
            <a:r>
              <a:rPr lang="zh-TW" altLang="en-US" sz="2200" dirty="0" smtClean="0"/>
              <a:t>功能</a:t>
            </a:r>
            <a:r>
              <a:rPr lang="en-US" altLang="zh-TW" sz="2200" dirty="0" smtClean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200" dirty="0" smtClean="0"/>
              <a:t>下載之後燒成</a:t>
            </a:r>
            <a:r>
              <a:rPr lang="en-US" altLang="zh-TW" sz="2200" dirty="0" smtClean="0"/>
              <a:t>CD , </a:t>
            </a:r>
            <a:r>
              <a:rPr lang="zh-TW" altLang="en-US" sz="2200" dirty="0" smtClean="0"/>
              <a:t>用此</a:t>
            </a:r>
            <a:r>
              <a:rPr lang="en-US" altLang="zh-TW" sz="2200" dirty="0" smtClean="0"/>
              <a:t>CD</a:t>
            </a:r>
            <a:r>
              <a:rPr lang="zh-TW" altLang="en-US" sz="2200" dirty="0" smtClean="0"/>
              <a:t>開機即可測試 </a:t>
            </a:r>
            <a:r>
              <a:rPr lang="en-US" altLang="zh-TW" sz="2200" dirty="0" smtClean="0"/>
              <a:t>, </a:t>
            </a:r>
            <a:r>
              <a:rPr lang="zh-TW" altLang="en-US" sz="2200" dirty="0" smtClean="0"/>
              <a:t>也可以順便測試您的硬體是否相容 </a:t>
            </a:r>
            <a:r>
              <a:rPr lang="en-US" altLang="zh-TW" sz="2200" dirty="0" smtClean="0"/>
              <a:t>, </a:t>
            </a:r>
            <a:r>
              <a:rPr lang="zh-TW" altLang="en-US" sz="2200" dirty="0" smtClean="0"/>
              <a:t>測試之後只要換</a:t>
            </a:r>
            <a:r>
              <a:rPr lang="en-US" altLang="zh-TW" sz="2200" dirty="0" smtClean="0"/>
              <a:t>Dom</a:t>
            </a:r>
            <a:r>
              <a:rPr lang="zh-TW" altLang="en-US" sz="2200" dirty="0" smtClean="0"/>
              <a:t>即可以完整使用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200" dirty="0" smtClean="0"/>
              <a:t>詳洽各區服務處</a:t>
            </a:r>
            <a:endParaRPr lang="en-US" altLang="zh-TW" sz="2200" dirty="0" smtClean="0"/>
          </a:p>
          <a:p>
            <a:pPr lvl="1" eaLnBrk="1" hangingPunct="1">
              <a:lnSpc>
                <a:spcPct val="80000"/>
              </a:lnSpc>
            </a:pPr>
            <a:r>
              <a:rPr lang="zh-TW" altLang="en-US" sz="2200" dirty="0" smtClean="0"/>
              <a:t>北</a:t>
            </a:r>
            <a:r>
              <a:rPr lang="en-US" altLang="zh-TW" sz="2200" dirty="0" smtClean="0"/>
              <a:t>:02-2932-1422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200" dirty="0" smtClean="0"/>
              <a:t>中</a:t>
            </a:r>
            <a:r>
              <a:rPr lang="en-US" altLang="zh-TW" sz="2200" dirty="0" smtClean="0"/>
              <a:t>:04-2260-5121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2200" dirty="0" smtClean="0"/>
              <a:t>南</a:t>
            </a:r>
            <a:r>
              <a:rPr lang="en-US" altLang="zh-TW" sz="2200" dirty="0" smtClean="0"/>
              <a:t>:07-359-1912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觀看</a:t>
            </a:r>
            <a:r>
              <a:rPr lang="en-US" altLang="zh-TW" smtClean="0"/>
              <a:t>Web</a:t>
            </a:r>
            <a:r>
              <a:rPr lang="zh-TW" altLang="en-US" smtClean="0"/>
              <a:t>的方式</a:t>
            </a:r>
          </a:p>
        </p:txBody>
      </p:sp>
      <p:sp>
        <p:nvSpPr>
          <p:cNvPr id="1331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41425"/>
            <a:ext cx="7467600" cy="485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dirty="0" smtClean="0"/>
              <a:t>不受硬體限制多功能的</a:t>
            </a:r>
            <a:r>
              <a:rPr lang="en-US" altLang="zh-TW" sz="4000" dirty="0" err="1" smtClean="0"/>
              <a:t>UMail</a:t>
            </a:r>
            <a:r>
              <a:rPr lang="en-US" altLang="zh-TW" sz="4000" dirty="0" smtClean="0"/>
              <a:t> </a:t>
            </a:r>
            <a:r>
              <a:rPr lang="en-US" altLang="zh-TW" sz="4000" dirty="0" smtClean="0"/>
              <a:t>Server</a:t>
            </a:r>
            <a:endParaRPr lang="en-US" altLang="zh-TW" sz="4000" dirty="0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mtClean="0"/>
              <a:t>三種包裝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CD</a:t>
            </a:r>
            <a:r>
              <a:rPr lang="zh-TW" altLang="en-US" smtClean="0"/>
              <a:t>版</a:t>
            </a:r>
            <a:r>
              <a:rPr lang="en-US" altLang="zh-TW" smtClean="0"/>
              <a:t>(USB)</a:t>
            </a:r>
            <a:endParaRPr lang="zh-TW" altLang="en-US" smtClean="0"/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IDE Dom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SATA Dom</a:t>
            </a:r>
          </a:p>
          <a:p>
            <a:pPr lvl="1" eaLnBrk="1" hangingPunct="1">
              <a:lnSpc>
                <a:spcPct val="90000"/>
              </a:lnSpc>
            </a:pPr>
            <a:r>
              <a:rPr lang="zh-TW" altLang="en-US" smtClean="0"/>
              <a:t>整機</a:t>
            </a:r>
            <a:r>
              <a:rPr lang="en-US" altLang="zh-TW" smtClean="0"/>
              <a:t>UMail Server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mtClean="0"/>
              <a:t>UMail</a:t>
            </a:r>
            <a:r>
              <a:rPr lang="zh-TW" altLang="en-US" smtClean="0"/>
              <a:t>是市面上唯一可以追蹤記錄誰收走那封</a:t>
            </a:r>
            <a:r>
              <a:rPr lang="en-US" altLang="zh-TW" smtClean="0"/>
              <a:t>Mail</a:t>
            </a:r>
            <a:r>
              <a:rPr lang="zh-TW" altLang="en-US" smtClean="0"/>
              <a:t>的</a:t>
            </a:r>
            <a:r>
              <a:rPr lang="en-US" altLang="zh-TW" smtClean="0"/>
              <a:t>Mail Server , </a:t>
            </a:r>
            <a:r>
              <a:rPr lang="zh-TW" altLang="en-US" smtClean="0"/>
              <a:t>可用</a:t>
            </a:r>
            <a:r>
              <a:rPr lang="en-US" altLang="zh-TW" smtClean="0"/>
              <a:t>DVD</a:t>
            </a:r>
            <a:r>
              <a:rPr lang="zh-TW" altLang="en-US" smtClean="0"/>
              <a:t>方式備份</a:t>
            </a:r>
            <a:r>
              <a:rPr lang="en-US" altLang="zh-TW" smtClean="0"/>
              <a:t>Mail,</a:t>
            </a:r>
            <a:r>
              <a:rPr lang="zh-TW" altLang="en-US" smtClean="0"/>
              <a:t>記錄規檔或是信件稽核</a:t>
            </a:r>
            <a:r>
              <a:rPr lang="en-US" altLang="zh-TW" smtClean="0"/>
              <a:t>(</a:t>
            </a:r>
            <a:r>
              <a:rPr lang="zh-TW" altLang="en-US" smtClean="0"/>
              <a:t>主管允許才放行</a:t>
            </a:r>
            <a:r>
              <a:rPr lang="en-US" altLang="zh-TW" smtClean="0"/>
              <a:t>)</a:t>
            </a:r>
          </a:p>
        </p:txBody>
      </p:sp>
      <p:pic>
        <p:nvPicPr>
          <p:cNvPr id="14340" name="Picture 4" descr="SATAD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828800"/>
            <a:ext cx="1828800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UMa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71600"/>
            <a:ext cx="1828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UBLink CD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6764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2009-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562600"/>
            <a:ext cx="25146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http://www.ublink.org/images/stories/UBLink/USL250/usl250-3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795963"/>
            <a:ext cx="1428750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9" descr="https://encrypted-tbn2.gstatic.com/images?q=tbn:ANd9GcS0jjeuATfSsElHyQIzxnmTjxa04FE_XRbmK98xB8bDz0T13Au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4013" y="2928938"/>
            <a:ext cx="966787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測試安裝只需要三分鐘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1.Download UBLink UMail ISO</a:t>
            </a:r>
            <a:r>
              <a:rPr lang="zh-TW" altLang="en-US" sz="2400" smtClean="0"/>
              <a:t>檔燒成</a:t>
            </a:r>
            <a:r>
              <a:rPr lang="en-US" altLang="zh-TW" sz="2400" smtClean="0"/>
              <a:t>CD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2.</a:t>
            </a:r>
            <a:r>
              <a:rPr lang="zh-TW" altLang="en-US" sz="2400" smtClean="0"/>
              <a:t>一台電腦含硬碟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3.</a:t>
            </a:r>
            <a:r>
              <a:rPr lang="zh-TW" altLang="en-US" sz="2400" smtClean="0"/>
              <a:t>使用剛剛燒好的</a:t>
            </a:r>
            <a:r>
              <a:rPr lang="en-US" altLang="zh-TW" sz="2400" smtClean="0"/>
              <a:t>CD</a:t>
            </a:r>
            <a:r>
              <a:rPr lang="zh-TW" altLang="en-US" sz="2400" smtClean="0"/>
              <a:t>開機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4.</a:t>
            </a:r>
            <a:r>
              <a:rPr lang="zh-TW" altLang="en-US" sz="2400" smtClean="0"/>
              <a:t>首次開機會</a:t>
            </a:r>
            <a:r>
              <a:rPr lang="en-US" altLang="zh-TW" sz="2400" smtClean="0"/>
              <a:t>Format</a:t>
            </a:r>
            <a:r>
              <a:rPr lang="zh-TW" altLang="en-US" sz="2400" smtClean="0"/>
              <a:t>硬碟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5.</a:t>
            </a:r>
            <a:r>
              <a:rPr lang="zh-TW" altLang="en-US" sz="2400" smtClean="0"/>
              <a:t>設定</a:t>
            </a:r>
            <a:r>
              <a:rPr lang="en-US" altLang="zh-TW" sz="2400" smtClean="0"/>
              <a:t>Swap</a:t>
            </a:r>
            <a:r>
              <a:rPr lang="zh-TW" altLang="en-US" sz="2400" smtClean="0"/>
              <a:t>區為</a:t>
            </a:r>
            <a:r>
              <a:rPr lang="en-US" altLang="zh-TW" sz="2400" smtClean="0"/>
              <a:t>Ram</a:t>
            </a:r>
            <a:r>
              <a:rPr lang="zh-TW" altLang="en-US" sz="2400" smtClean="0"/>
              <a:t>的兩倍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6.</a:t>
            </a:r>
            <a:r>
              <a:rPr lang="zh-TW" altLang="en-US" sz="2400" smtClean="0"/>
              <a:t>重新開機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7.</a:t>
            </a:r>
            <a:r>
              <a:rPr lang="zh-TW" altLang="en-US" sz="2400" smtClean="0"/>
              <a:t>完成開機 </a:t>
            </a:r>
            <a:r>
              <a:rPr lang="en-US" altLang="zh-TW" sz="2400" smtClean="0"/>
              <a:t>, </a:t>
            </a:r>
            <a:r>
              <a:rPr lang="zh-TW" altLang="en-US" sz="2400" smtClean="0"/>
              <a:t>顯示預設的</a:t>
            </a:r>
            <a:r>
              <a:rPr lang="en-US" altLang="zh-TW" sz="2400" smtClean="0"/>
              <a:t>IP:192.168.10.168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8.</a:t>
            </a:r>
            <a:r>
              <a:rPr lang="zh-TW" altLang="en-US" sz="2400" smtClean="0"/>
              <a:t>按</a:t>
            </a:r>
            <a:r>
              <a:rPr lang="en-US" altLang="zh-TW" sz="2400" smtClean="0"/>
              <a:t>s</a:t>
            </a:r>
            <a:r>
              <a:rPr lang="zh-TW" altLang="en-US" sz="2400" smtClean="0"/>
              <a:t>設定好</a:t>
            </a:r>
            <a:r>
              <a:rPr lang="en-US" altLang="zh-TW" sz="2400" smtClean="0"/>
              <a:t>Wan IP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9.IE</a:t>
            </a:r>
            <a:r>
              <a:rPr lang="zh-TW" altLang="en-US" sz="2400" smtClean="0"/>
              <a:t>進入管理畫面設定</a:t>
            </a:r>
            <a:r>
              <a:rPr lang="en-US" altLang="zh-TW" sz="2400" smtClean="0"/>
              <a:t>Domain</a:t>
            </a:r>
            <a:r>
              <a:rPr lang="zh-TW" altLang="en-US" sz="2400" smtClean="0"/>
              <a:t>和帳號相關資料即可以運作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10.</a:t>
            </a:r>
            <a:r>
              <a:rPr lang="zh-TW" altLang="en-US" sz="2400" smtClean="0"/>
              <a:t>完成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Format HDD</a:t>
            </a:r>
            <a:endParaRPr lang="zh-TW" altLang="en-US" smtClean="0"/>
          </a:p>
        </p:txBody>
      </p:sp>
      <p:sp>
        <p:nvSpPr>
          <p:cNvPr id="163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6550"/>
            <a:ext cx="69913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設定</a:t>
            </a:r>
            <a:r>
              <a:rPr lang="en-US" altLang="zh-TW" smtClean="0"/>
              <a:t>Swap RAM</a:t>
            </a:r>
            <a:r>
              <a:rPr lang="zh-TW" altLang="en-US" smtClean="0"/>
              <a:t>的兩倍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建議</a:t>
            </a:r>
            <a:r>
              <a:rPr lang="en-US" altLang="zh-TW" smtClean="0"/>
              <a:t>4096</a:t>
            </a:r>
            <a:r>
              <a:rPr lang="zh-TW" altLang="en-US" smtClean="0"/>
              <a:t>以上</a:t>
            </a:r>
          </a:p>
        </p:txBody>
      </p:sp>
      <p:sp>
        <p:nvSpPr>
          <p:cNvPr id="1741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98182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開機成功的畫面</a:t>
            </a:r>
          </a:p>
        </p:txBody>
      </p:sp>
      <p:graphicFrame>
        <p:nvGraphicFramePr>
          <p:cNvPr id="184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04900" y="1600200"/>
          <a:ext cx="6932613" cy="4524375"/>
        </p:xfrm>
        <a:graphic>
          <a:graphicData uri="http://schemas.openxmlformats.org/presentationml/2006/ole">
            <p:oleObj spid="_x0000_s18448" name="PhotoImpact" r:id="rId3" imgW="6933333" imgH="45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可以</a:t>
            </a:r>
            <a:r>
              <a:rPr lang="en-US" altLang="zh-TW" smtClean="0"/>
              <a:t>Reset admin password</a:t>
            </a:r>
          </a:p>
        </p:txBody>
      </p:sp>
      <p:graphicFrame>
        <p:nvGraphicFramePr>
          <p:cNvPr id="194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104900" y="1600200"/>
          <a:ext cx="6932613" cy="4524375"/>
        </p:xfrm>
        <a:graphic>
          <a:graphicData uri="http://schemas.openxmlformats.org/presentationml/2006/ole">
            <p:oleObj spid="_x0000_s19472" name="PhotoImpact" r:id="rId3" imgW="6933333" imgH="45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V3.23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/>
              <a:t>支援</a:t>
            </a:r>
            <a:r>
              <a:rPr lang="en-US" altLang="zh-TW" dirty="0" smtClean="0"/>
              <a:t>2T</a:t>
            </a:r>
            <a:r>
              <a:rPr lang="zh-TW" altLang="en-US" dirty="0" smtClean="0"/>
              <a:t>以上的</a:t>
            </a:r>
            <a:r>
              <a:rPr lang="en-US" altLang="zh-TW" dirty="0" smtClean="0"/>
              <a:t>HD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請優先使用</a:t>
            </a:r>
            <a:r>
              <a:rPr lang="en-US" altLang="zh-TW" dirty="0" smtClean="0"/>
              <a:t>K</a:t>
            </a:r>
            <a:r>
              <a:rPr lang="en-US" altLang="zh-TW" dirty="0" smtClean="0"/>
              <a:t>318</a:t>
            </a:r>
            <a:r>
              <a:rPr lang="zh-TW" altLang="en-US" dirty="0" smtClean="0"/>
              <a:t>的核心版本，如有抓不到的硬體，請再使用</a:t>
            </a:r>
            <a:r>
              <a:rPr lang="en-US" altLang="zh-TW" dirty="0" smtClean="0"/>
              <a:t>K26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xmlns="" val="15061779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Data Restore</a:t>
            </a:r>
          </a:p>
        </p:txBody>
      </p:sp>
      <p:graphicFrame>
        <p:nvGraphicFramePr>
          <p:cNvPr id="20483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04900" y="1600200"/>
          <a:ext cx="6932613" cy="4524375"/>
        </p:xfrm>
        <a:graphic>
          <a:graphicData uri="http://schemas.openxmlformats.org/presentationml/2006/ole">
            <p:oleObj spid="_x0000_s20496" name="PhotoImpact" r:id="rId3" imgW="6933333" imgH="45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登入管理</a:t>
            </a:r>
          </a:p>
        </p:txBody>
      </p:sp>
      <p:sp>
        <p:nvSpPr>
          <p:cNvPr id="2150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229600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基本設定</a:t>
            </a:r>
          </a:p>
        </p:txBody>
      </p:sp>
      <p:graphicFrame>
        <p:nvGraphicFramePr>
          <p:cNvPr id="225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338263" y="1795463"/>
          <a:ext cx="6465887" cy="4133850"/>
        </p:xfrm>
        <a:graphic>
          <a:graphicData uri="http://schemas.openxmlformats.org/presentationml/2006/ole">
            <p:oleObj spid="_x0000_s22544" name="PhotoImpact" r:id="rId3" imgW="6466667" imgH="4133333" progId="PI3.Image">
              <p:embed/>
            </p:oleObj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網路設定</a:t>
            </a:r>
            <a:r>
              <a:rPr lang="en-US" altLang="zh-TW" smtClean="0">
                <a:sym typeface="Wingdings" pitchFamily="2" charset="2"/>
              </a:rPr>
              <a:t>Wan</a:t>
            </a:r>
            <a:r>
              <a:rPr lang="zh-TW" altLang="en-US" smtClean="0">
                <a:sym typeface="Wingdings" pitchFamily="2" charset="2"/>
              </a:rPr>
              <a:t>主機名稱</a:t>
            </a:r>
            <a:endParaRPr lang="zh-TW" altLang="en-US" smtClean="0"/>
          </a:p>
        </p:txBody>
      </p:sp>
      <p:sp>
        <p:nvSpPr>
          <p:cNvPr id="2355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563" y="1295400"/>
            <a:ext cx="9031287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開帳號</a:t>
            </a:r>
          </a:p>
        </p:txBody>
      </p:sp>
      <p:sp>
        <p:nvSpPr>
          <p:cNvPr id="2457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smtClean="0"/>
              <a:t>最基本運作設定完成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eaLnBrk="1" hangingPunct="1"/>
            <a:r>
              <a:rPr lang="zh-TW" altLang="en-US" sz="4000" smtClean="0">
                <a:solidFill>
                  <a:schemeClr val="tx1"/>
                </a:solidFill>
              </a:rPr>
              <a:t>市面上唯一可以記錄到誰收走了那封</a:t>
            </a:r>
            <a:r>
              <a:rPr lang="en-US" altLang="zh-TW" sz="4000" smtClean="0">
                <a:solidFill>
                  <a:schemeClr val="tx1"/>
                </a:solidFill>
              </a:rPr>
              <a:t>Mail</a:t>
            </a:r>
            <a:br>
              <a:rPr lang="en-US" altLang="zh-TW" sz="4000" smtClean="0">
                <a:solidFill>
                  <a:schemeClr val="tx1"/>
                </a:solidFill>
              </a:rPr>
            </a:br>
            <a:r>
              <a:rPr lang="zh-TW" altLang="en-US" sz="4000" smtClean="0">
                <a:solidFill>
                  <a:srgbClr val="FF0066"/>
                </a:solidFill>
              </a:rPr>
              <a:t>只需要搜尋</a:t>
            </a:r>
            <a:r>
              <a:rPr lang="en-US" altLang="zh-TW" sz="4000" smtClean="0">
                <a:solidFill>
                  <a:srgbClr val="FF0066"/>
                </a:solidFill>
              </a:rPr>
              <a:t>Message ID</a:t>
            </a:r>
            <a:r>
              <a:rPr lang="zh-TW" altLang="en-US" sz="4000" smtClean="0">
                <a:solidFill>
                  <a:srgbClr val="FF0066"/>
                </a:solidFill>
              </a:rPr>
              <a:t>即可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362200"/>
          <a:ext cx="8229600" cy="3581400"/>
        </p:xfrm>
        <a:graphic>
          <a:graphicData uri="http://schemas.openxmlformats.org/presentationml/2006/ole">
            <p:oleObj spid="_x0000_s25616" name="PhotoImpact" r:id="rId3" imgW="9495238" imgH="2571429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百分百防護退信攻擊</a:t>
            </a: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519238"/>
          <a:ext cx="9144000" cy="4067175"/>
        </p:xfrm>
        <a:graphic>
          <a:graphicData uri="http://schemas.openxmlformats.org/presentationml/2006/ole">
            <p:oleObj spid="_x0000_s26640" name="PhotoImpact" r:id="rId3" imgW="7752381" imgH="3447619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超大信件處理</a:t>
            </a:r>
          </a:p>
        </p:txBody>
      </p:sp>
      <p:graphicFrame>
        <p:nvGraphicFramePr>
          <p:cNvPr id="276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981200"/>
          <a:ext cx="9144000" cy="2344738"/>
        </p:xfrm>
        <a:graphic>
          <a:graphicData uri="http://schemas.openxmlformats.org/presentationml/2006/ole">
            <p:oleObj spid="_x0000_s27664" name="PhotoImpact" r:id="rId3" imgW="7342857" imgH="1419048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/>
              <a:t>群組派信</a:t>
            </a:r>
            <a:r>
              <a:rPr lang="en-US" altLang="zh-TW" sz="4000" smtClean="0"/>
              <a:t>(</a:t>
            </a:r>
            <a:r>
              <a:rPr lang="zh-TW" altLang="en-US" sz="4000" smtClean="0"/>
              <a:t>電子報</a:t>
            </a:r>
            <a:r>
              <a:rPr lang="en-US" altLang="zh-TW" sz="4000" smtClean="0"/>
              <a:t>)</a:t>
            </a:r>
            <a:br>
              <a:rPr lang="en-US" altLang="zh-TW" sz="4000" smtClean="0"/>
            </a:br>
            <a:r>
              <a:rPr lang="zh-TW" altLang="en-US" sz="4000" smtClean="0"/>
              <a:t>可鎖發送權限的派報方式</a:t>
            </a:r>
            <a:r>
              <a:rPr lang="en-US" altLang="zh-TW" sz="4000" smtClean="0"/>
              <a:t>,</a:t>
            </a:r>
            <a:r>
              <a:rPr lang="zh-TW" altLang="en-US" sz="4000" smtClean="0"/>
              <a:t>可以多組</a:t>
            </a:r>
          </a:p>
        </p:txBody>
      </p:sp>
      <p:graphicFrame>
        <p:nvGraphicFramePr>
          <p:cNvPr id="28675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524000"/>
          <a:ext cx="7315200" cy="4706938"/>
        </p:xfrm>
        <a:graphic>
          <a:graphicData uri="http://schemas.openxmlformats.org/presentationml/2006/ole">
            <p:oleObj spid="_x0000_s28701" name="PhotoImpact" r:id="rId3" imgW="7209524" imgH="4638095" progId="PI3.Image">
              <p:embed/>
            </p:oleObj>
          </a:graphicData>
        </a:graphic>
      </p:graphicFrame>
      <p:graphicFrame>
        <p:nvGraphicFramePr>
          <p:cNvPr id="28676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4343400"/>
          <a:ext cx="7696200" cy="2020888"/>
        </p:xfrm>
        <a:graphic>
          <a:graphicData uri="http://schemas.openxmlformats.org/presentationml/2006/ole">
            <p:oleObj spid="_x0000_s28702" name="PhotoImpact" r:id="rId4" imgW="8019048" imgH="2104762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自動回信時間控制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447800"/>
          <a:ext cx="9144000" cy="4541838"/>
        </p:xfrm>
        <a:graphic>
          <a:graphicData uri="http://schemas.openxmlformats.org/presentationml/2006/ole">
            <p:oleObj spid="_x0000_s29712" name="PhotoImpact" r:id="rId3" imgW="7038095" imgH="3495238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主要運行機</a:t>
            </a:r>
            <a:r>
              <a:rPr lang="en-US" altLang="zh-TW" dirty="0" smtClean="0"/>
              <a:t>/</a:t>
            </a:r>
            <a:r>
              <a:rPr lang="zh-TW" altLang="en-US" dirty="0" smtClean="0"/>
              <a:t>備援機</a:t>
            </a:r>
            <a:endParaRPr lang="zh-TW" altLang="en-US" dirty="0" smtClean="0"/>
          </a:p>
        </p:txBody>
      </p:sp>
      <p:sp>
        <p:nvSpPr>
          <p:cNvPr id="3075" name="內容版面配置區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zh-TW" altLang="en-US" smtClean="0"/>
              <a:t>主要執行的</a:t>
            </a:r>
            <a:r>
              <a:rPr lang="en-US" altLang="zh-TW" smtClean="0"/>
              <a:t>Server</a:t>
            </a:r>
            <a:r>
              <a:rPr lang="zh-TW" altLang="en-US" smtClean="0"/>
              <a:t>和備份的</a:t>
            </a:r>
            <a:r>
              <a:rPr lang="en-US" altLang="zh-TW" smtClean="0"/>
              <a:t>Server</a:t>
            </a:r>
          </a:p>
          <a:p>
            <a:r>
              <a:rPr lang="zh-TW" altLang="en-US" smtClean="0"/>
              <a:t>可以異地備份</a:t>
            </a:r>
            <a:endParaRPr lang="en-US" altLang="zh-TW" smtClean="0"/>
          </a:p>
          <a:p>
            <a:r>
              <a:rPr lang="zh-TW" altLang="en-US" smtClean="0"/>
              <a:t>當主</a:t>
            </a:r>
            <a:r>
              <a:rPr lang="en-US" altLang="zh-TW" smtClean="0"/>
              <a:t>Server</a:t>
            </a:r>
            <a:r>
              <a:rPr lang="zh-TW" altLang="en-US" smtClean="0"/>
              <a:t>出問題</a:t>
            </a:r>
            <a:r>
              <a:rPr lang="en-US" altLang="zh-TW" smtClean="0"/>
              <a:t>,</a:t>
            </a:r>
            <a:r>
              <a:rPr lang="zh-TW" altLang="en-US" smtClean="0"/>
              <a:t>只需要把備份的</a:t>
            </a:r>
            <a:r>
              <a:rPr lang="en-US" altLang="zh-TW" smtClean="0"/>
              <a:t>Server</a:t>
            </a:r>
            <a:r>
              <a:rPr lang="zh-TW" altLang="en-US" smtClean="0"/>
              <a:t>改成主要</a:t>
            </a:r>
            <a:r>
              <a:rPr lang="en-US" altLang="zh-TW" smtClean="0"/>
              <a:t>Server</a:t>
            </a:r>
            <a:r>
              <a:rPr lang="zh-TW" altLang="en-US" smtClean="0"/>
              <a:t>並變更</a:t>
            </a:r>
            <a:r>
              <a:rPr lang="en-US" altLang="zh-TW" smtClean="0"/>
              <a:t>IP</a:t>
            </a:r>
            <a:r>
              <a:rPr lang="zh-TW" altLang="en-US" smtClean="0"/>
              <a:t>就可以了</a:t>
            </a:r>
            <a:endParaRPr lang="en-US" altLang="zh-TW" smtClean="0"/>
          </a:p>
          <a:p>
            <a:endParaRPr lang="zh-TW" altLang="en-US" smtClean="0"/>
          </a:p>
        </p:txBody>
      </p:sp>
      <p:pic>
        <p:nvPicPr>
          <p:cNvPr id="3076" name="Picture 2" descr="http://www.ublink.org/images/stories/UBLink/UMail/HA/umail-ha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05200"/>
            <a:ext cx="2343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4" descr="http://www.ublink.org/images/stories/UBLink/UMail/HA/umail-ha-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0425" y="3505200"/>
            <a:ext cx="5743575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外寄簽章</a:t>
            </a: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447800"/>
          <a:ext cx="9144000" cy="4757738"/>
        </p:xfrm>
        <a:graphic>
          <a:graphicData uri="http://schemas.openxmlformats.org/presentationml/2006/ole">
            <p:oleObj spid="_x0000_s30736" name="PhotoImpact" r:id="rId3" imgW="6809524" imgH="3542857" progId="PI3.Im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</a:t>
            </a:r>
            <a:endParaRPr lang="zh-TW" altLang="en-US" smtClean="0"/>
          </a:p>
        </p:txBody>
      </p:sp>
      <p:pic>
        <p:nvPicPr>
          <p:cNvPr id="31747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9600" y="1905000"/>
            <a:ext cx="7812088" cy="18288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3600" smtClean="0">
                <a:solidFill>
                  <a:schemeClr val="tx1"/>
                </a:solidFill>
              </a:rPr>
              <a:t>UBLink-UMail</a:t>
            </a:r>
            <a:r>
              <a:rPr lang="zh-TW" altLang="en-US" sz="3600" smtClean="0">
                <a:solidFill>
                  <a:schemeClr val="tx1"/>
                </a:solidFill>
              </a:rPr>
              <a:t>領先業界對手的主要功能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版本自動更新</a:t>
            </a:r>
            <a:r>
              <a:rPr lang="en-US" altLang="zh-TW" sz="1800" smtClean="0"/>
              <a:t>,</a:t>
            </a:r>
            <a:r>
              <a:rPr lang="zh-TW" altLang="en-US" sz="1800" smtClean="0"/>
              <a:t>只要您有連上網路</a:t>
            </a:r>
            <a:r>
              <a:rPr lang="en-US" altLang="zh-TW" sz="1800" smtClean="0"/>
              <a:t>,</a:t>
            </a:r>
            <a:r>
              <a:rPr lang="zh-TW" altLang="en-US" sz="1800" smtClean="0"/>
              <a:t>我們的版本都是自動派送的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無敵</a:t>
            </a:r>
            <a:r>
              <a:rPr lang="en-US" altLang="zh-TW" sz="1800" smtClean="0"/>
              <a:t>CD</a:t>
            </a:r>
            <a:r>
              <a:rPr lang="zh-TW" altLang="en-US" sz="1800" smtClean="0"/>
              <a:t>測試版</a:t>
            </a:r>
            <a:r>
              <a:rPr lang="en-US" altLang="zh-TW" sz="1800" smtClean="0"/>
              <a:t>,</a:t>
            </a:r>
            <a:r>
              <a:rPr lang="zh-TW" altLang="en-US" sz="1800" smtClean="0"/>
              <a:t>首創</a:t>
            </a:r>
            <a:r>
              <a:rPr lang="en-US" altLang="zh-TW" sz="1800" smtClean="0"/>
              <a:t>CD</a:t>
            </a:r>
            <a:r>
              <a:rPr lang="zh-TW" altLang="en-US" sz="1800" smtClean="0"/>
              <a:t>開機就可以完整測試</a:t>
            </a:r>
            <a:r>
              <a:rPr lang="en-US" altLang="zh-TW" sz="1800" smtClean="0"/>
              <a:t>,</a:t>
            </a:r>
            <a:r>
              <a:rPr lang="zh-TW" altLang="en-US" sz="1800" smtClean="0"/>
              <a:t>測試之後購買</a:t>
            </a:r>
            <a:r>
              <a:rPr lang="en-US" altLang="zh-TW" sz="1800" smtClean="0"/>
              <a:t>DOM</a:t>
            </a:r>
            <a:r>
              <a:rPr lang="zh-TW" altLang="en-US" sz="1800" smtClean="0"/>
              <a:t>版即可</a:t>
            </a:r>
            <a:r>
              <a:rPr lang="en-US" altLang="zh-TW" sz="1800" smtClean="0"/>
              <a:t>,</a:t>
            </a:r>
            <a:r>
              <a:rPr lang="zh-TW" altLang="en-US" sz="1800" smtClean="0"/>
              <a:t>所有的測試資料都能保留下來</a:t>
            </a:r>
            <a:r>
              <a:rPr lang="en-US" altLang="zh-TW" sz="1800" smtClean="0"/>
              <a:t>!</a:t>
            </a:r>
            <a:r>
              <a:rPr lang="zh-TW" altLang="en-US" sz="1800" smtClean="0"/>
              <a:t>甚至</a:t>
            </a:r>
            <a:r>
              <a:rPr lang="en-US" altLang="zh-TW" sz="1800" smtClean="0"/>
              <a:t>CD</a:t>
            </a:r>
            <a:r>
              <a:rPr lang="zh-TW" altLang="en-US" sz="1800" smtClean="0"/>
              <a:t>的測試版本一樣可以自動更新版本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1800" smtClean="0">
                <a:solidFill>
                  <a:srgbClr val="FF0066"/>
                </a:solidFill>
              </a:rPr>
              <a:t>DOM</a:t>
            </a:r>
            <a:r>
              <a:rPr lang="zh-TW" altLang="en-US" sz="1800" smtClean="0">
                <a:solidFill>
                  <a:srgbClr val="FF0066"/>
                </a:solidFill>
              </a:rPr>
              <a:t>掛機時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測試</a:t>
            </a:r>
            <a:r>
              <a:rPr lang="en-US" altLang="zh-TW" sz="1800" smtClean="0">
                <a:solidFill>
                  <a:srgbClr val="FF0066"/>
                </a:solidFill>
              </a:rPr>
              <a:t>CD</a:t>
            </a:r>
            <a:r>
              <a:rPr lang="zh-TW" altLang="en-US" sz="1800" smtClean="0">
                <a:solidFill>
                  <a:srgbClr val="FF0066"/>
                </a:solidFill>
              </a:rPr>
              <a:t>馬上可以救你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直接再找一台</a:t>
            </a:r>
            <a:r>
              <a:rPr lang="en-US" altLang="zh-TW" sz="1800" smtClean="0">
                <a:solidFill>
                  <a:srgbClr val="FF0066"/>
                </a:solidFill>
              </a:rPr>
              <a:t>PC</a:t>
            </a:r>
            <a:r>
              <a:rPr lang="zh-TW" altLang="en-US" sz="1800" smtClean="0">
                <a:solidFill>
                  <a:srgbClr val="FF0066"/>
                </a:solidFill>
              </a:rPr>
              <a:t>或</a:t>
            </a:r>
            <a:r>
              <a:rPr lang="en-US" altLang="zh-TW" sz="1800" smtClean="0">
                <a:solidFill>
                  <a:srgbClr val="FF0066"/>
                </a:solidFill>
              </a:rPr>
              <a:t>Server</a:t>
            </a:r>
            <a:r>
              <a:rPr lang="zh-TW" altLang="en-US" sz="1800" smtClean="0">
                <a:solidFill>
                  <a:srgbClr val="FF0066"/>
                </a:solidFill>
              </a:rPr>
              <a:t>讓他</a:t>
            </a:r>
            <a:r>
              <a:rPr lang="en-US" altLang="zh-TW" sz="1800" smtClean="0">
                <a:solidFill>
                  <a:srgbClr val="FF0066"/>
                </a:solidFill>
              </a:rPr>
              <a:t>RUN</a:t>
            </a:r>
            <a:r>
              <a:rPr lang="zh-TW" altLang="en-US" sz="1800" smtClean="0">
                <a:solidFill>
                  <a:srgbClr val="FF0066"/>
                </a:solidFill>
              </a:rPr>
              <a:t>起來之後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只要把備份倒回去即可正常運作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我們的</a:t>
            </a:r>
            <a:r>
              <a:rPr lang="en-US" altLang="zh-TW" sz="1800" smtClean="0"/>
              <a:t>CD</a:t>
            </a:r>
            <a:r>
              <a:rPr lang="zh-TW" altLang="en-US" sz="1800" smtClean="0"/>
              <a:t>的</a:t>
            </a:r>
            <a:r>
              <a:rPr lang="en-US" altLang="zh-TW" sz="1800" smtClean="0"/>
              <a:t>ISO</a:t>
            </a:r>
            <a:r>
              <a:rPr lang="zh-TW" altLang="en-US" sz="1800" smtClean="0"/>
              <a:t>檔隨時隨地都可以在我們的網站</a:t>
            </a:r>
            <a:r>
              <a:rPr lang="en-US" altLang="zh-TW" sz="1800" smtClean="0"/>
              <a:t>Download,</a:t>
            </a:r>
            <a:r>
              <a:rPr lang="zh-TW" altLang="en-US" sz="1800" smtClean="0"/>
              <a:t>不管您用那一家的</a:t>
            </a:r>
            <a:r>
              <a:rPr lang="en-US" altLang="zh-TW" sz="1800" smtClean="0"/>
              <a:t>Mail Server,</a:t>
            </a:r>
            <a:r>
              <a:rPr lang="zh-TW" altLang="en-US" sz="1800" smtClean="0"/>
              <a:t>出問題的時候</a:t>
            </a:r>
            <a:r>
              <a:rPr lang="en-US" altLang="zh-TW" sz="1800" smtClean="0"/>
              <a:t>,</a:t>
            </a:r>
            <a:r>
              <a:rPr lang="zh-TW" altLang="en-US" sz="1800" smtClean="0"/>
              <a:t>馬上可以用他來架一台可以用</a:t>
            </a:r>
            <a:r>
              <a:rPr lang="en-US" altLang="zh-TW" sz="1800" smtClean="0"/>
              <a:t>60</a:t>
            </a:r>
            <a:r>
              <a:rPr lang="zh-TW" altLang="en-US" sz="1800" smtClean="0"/>
              <a:t>天的</a:t>
            </a:r>
            <a:r>
              <a:rPr lang="en-US" altLang="zh-TW" sz="1800" smtClean="0"/>
              <a:t>Mail Server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>
                <a:solidFill>
                  <a:srgbClr val="FF0066"/>
                </a:solidFill>
              </a:rPr>
              <a:t>可以不受硬體限制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效能完全由客戶自定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>
                <a:solidFill>
                  <a:srgbClr val="FF0066"/>
                </a:solidFill>
              </a:rPr>
              <a:t>可以直接使用刀鋒伺服器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安裝設定完全沒有問題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內建多功能伺服器</a:t>
            </a:r>
            <a:r>
              <a:rPr lang="en-US" altLang="zh-TW" sz="1800" smtClean="0"/>
              <a:t>DNS/FTP/Web/Samba/DHCP/MySQL/Proxy….</a:t>
            </a:r>
            <a:r>
              <a:rPr lang="zh-TW" altLang="en-US" sz="1800" smtClean="0"/>
              <a:t>等等</a:t>
            </a:r>
            <a:r>
              <a:rPr lang="en-US" altLang="zh-TW" sz="1800" smtClean="0"/>
              <a:t>Server,</a:t>
            </a:r>
            <a:r>
              <a:rPr lang="zh-TW" altLang="en-US" sz="1800" smtClean="0"/>
              <a:t>一機抵多台使用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1800" smtClean="0"/>
              <a:t>USB</a:t>
            </a:r>
            <a:r>
              <a:rPr lang="zh-TW" altLang="en-US" sz="1800" smtClean="0"/>
              <a:t>備份功能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第二個</a:t>
            </a:r>
            <a:r>
              <a:rPr lang="en-US" altLang="zh-TW" sz="1800" smtClean="0"/>
              <a:t>HDD Mirror</a:t>
            </a:r>
            <a:r>
              <a:rPr lang="zh-TW" altLang="en-US" sz="1800" smtClean="0"/>
              <a:t>功能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>
                <a:solidFill>
                  <a:srgbClr val="FF0066"/>
                </a:solidFill>
              </a:rPr>
              <a:t>線上直接轉移舊</a:t>
            </a:r>
            <a:r>
              <a:rPr lang="en-US" altLang="zh-TW" sz="1800" smtClean="0">
                <a:solidFill>
                  <a:srgbClr val="FF0066"/>
                </a:solidFill>
              </a:rPr>
              <a:t>Server</a:t>
            </a:r>
            <a:r>
              <a:rPr lang="zh-TW" altLang="en-US" sz="1800" smtClean="0">
                <a:solidFill>
                  <a:srgbClr val="FF0066"/>
                </a:solidFill>
              </a:rPr>
              <a:t>帳號</a:t>
            </a:r>
            <a:r>
              <a:rPr lang="en-US" altLang="zh-TW" sz="1800" smtClean="0">
                <a:solidFill>
                  <a:srgbClr val="FF0066"/>
                </a:solidFill>
              </a:rPr>
              <a:t>,</a:t>
            </a:r>
            <a:r>
              <a:rPr lang="zh-TW" altLang="en-US" sz="1800" smtClean="0">
                <a:solidFill>
                  <a:srgbClr val="FF0066"/>
                </a:solidFill>
              </a:rPr>
              <a:t>移機沒煩惱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b="1" smtClean="0">
                <a:solidFill>
                  <a:srgbClr val="FF0066"/>
                </a:solidFill>
              </a:rPr>
              <a:t>支援</a:t>
            </a:r>
            <a:r>
              <a:rPr lang="en-US" altLang="zh-TW" sz="1800" b="1" smtClean="0">
                <a:solidFill>
                  <a:srgbClr val="FF0066"/>
                </a:solidFill>
              </a:rPr>
              <a:t>IMAP Push Mail</a:t>
            </a:r>
            <a:r>
              <a:rPr lang="zh-TW" altLang="en-US" sz="1800" b="1" smtClean="0">
                <a:solidFill>
                  <a:srgbClr val="FF0066"/>
                </a:solidFill>
              </a:rPr>
              <a:t>功能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800" smtClean="0"/>
              <a:t>簡訊通知</a:t>
            </a:r>
            <a:r>
              <a:rPr lang="en-US" altLang="zh-TW" sz="1800" smtClean="0"/>
              <a:t>Mail</a:t>
            </a:r>
            <a:r>
              <a:rPr lang="zh-TW" altLang="en-US" sz="1800" smtClean="0"/>
              <a:t>功能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sz="1800" smtClean="0">
                <a:solidFill>
                  <a:srgbClr val="FF0066"/>
                </a:solidFill>
              </a:rPr>
              <a:t>POP3 Log </a:t>
            </a:r>
            <a:r>
              <a:rPr lang="zh-TW" altLang="en-US" sz="1800" smtClean="0">
                <a:solidFill>
                  <a:srgbClr val="FF0066"/>
                </a:solidFill>
              </a:rPr>
              <a:t>可以記錄到誰收走了那封</a:t>
            </a:r>
            <a:r>
              <a:rPr lang="en-US" altLang="zh-TW" sz="1800" smtClean="0">
                <a:solidFill>
                  <a:srgbClr val="FF0066"/>
                </a:solidFill>
              </a:rPr>
              <a:t>Mail , </a:t>
            </a:r>
            <a:r>
              <a:rPr lang="zh-TW" altLang="en-US" sz="1800" smtClean="0">
                <a:solidFill>
                  <a:srgbClr val="FF0066"/>
                </a:solidFill>
              </a:rPr>
              <a:t>只需要搜尋</a:t>
            </a:r>
            <a:r>
              <a:rPr lang="en-US" altLang="zh-TW" sz="1800" smtClean="0">
                <a:solidFill>
                  <a:srgbClr val="FF0066"/>
                </a:solidFill>
              </a:rPr>
              <a:t>Message ID</a:t>
            </a:r>
            <a:r>
              <a:rPr lang="zh-TW" altLang="en-US" sz="1800" smtClean="0">
                <a:solidFill>
                  <a:srgbClr val="FF0066"/>
                </a:solidFill>
              </a:rPr>
              <a:t>即可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</a:rPr>
              <a:t>信件稽核功能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信件稽核功能 </a:t>
            </a:r>
            <a:r>
              <a:rPr lang="en-US" altLang="zh-TW" sz="1600" smtClean="0"/>
              <a:t>, </a:t>
            </a:r>
            <a:r>
              <a:rPr lang="zh-TW" altLang="en-US" sz="1600" smtClean="0"/>
              <a:t>可以將信件</a:t>
            </a:r>
            <a:r>
              <a:rPr lang="en-US" altLang="zh-TW" sz="1600" smtClean="0"/>
              <a:t>Q</a:t>
            </a:r>
            <a:r>
              <a:rPr lang="zh-TW" altLang="en-US" sz="1600" smtClean="0"/>
              <a:t>住 </a:t>
            </a:r>
            <a:r>
              <a:rPr lang="en-US" altLang="zh-TW" sz="1600" smtClean="0"/>
              <a:t>, </a:t>
            </a:r>
            <a:r>
              <a:rPr lang="zh-TW" altLang="en-US" sz="1600" smtClean="0"/>
              <a:t>等主管審核後放行信件 </a:t>
            </a:r>
            <a:r>
              <a:rPr lang="en-US" altLang="zh-TW" sz="1600" smtClean="0"/>
              <a:t>, </a:t>
            </a:r>
            <a:r>
              <a:rPr lang="zh-TW" altLang="en-US" sz="1600" smtClean="0"/>
              <a:t>這樣可以確保如報價單或規格信件外寄時等待審核 </a:t>
            </a:r>
            <a:r>
              <a:rPr lang="en-US" altLang="zh-TW" sz="1600" smtClean="0"/>
              <a:t>, </a:t>
            </a:r>
            <a:r>
              <a:rPr lang="zh-TW" altLang="en-US" sz="1600" smtClean="0"/>
              <a:t>信件稽核方式可以由管理者自行組合決定要自動放行或不放行 </a:t>
            </a:r>
            <a:r>
              <a:rPr lang="en-US" altLang="zh-TW" sz="1600" smtClean="0"/>
              <a:t>, </a:t>
            </a:r>
            <a:r>
              <a:rPr lang="zh-TW" altLang="en-US" sz="1600" smtClean="0"/>
              <a:t>可以設定控制的條件有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郵件方向</a:t>
            </a:r>
            <a:r>
              <a:rPr lang="en-US" altLang="zh-TW" sz="1600" smtClean="0"/>
              <a:t>(</a:t>
            </a:r>
            <a:r>
              <a:rPr lang="zh-TW" altLang="en-US" sz="1600" smtClean="0"/>
              <a:t>寄進來或是寄出去 </a:t>
            </a:r>
            <a:r>
              <a:rPr lang="en-US" altLang="zh-TW" sz="1600" smtClean="0"/>
              <a:t>, </a:t>
            </a:r>
            <a:r>
              <a:rPr lang="zh-TW" altLang="en-US" sz="1600" smtClean="0"/>
              <a:t>或者兩個方向都要</a:t>
            </a:r>
            <a:r>
              <a:rPr lang="en-US" altLang="zh-TW" sz="1600" smtClean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信件表頭內容</a:t>
            </a:r>
            <a:r>
              <a:rPr lang="en-US" altLang="zh-TW" sz="1600" smtClean="0"/>
              <a:t>(</a:t>
            </a:r>
            <a:r>
              <a:rPr lang="zh-TW" altLang="en-US" sz="1600" smtClean="0"/>
              <a:t>不是主旨喔 </a:t>
            </a:r>
            <a:r>
              <a:rPr lang="en-US" altLang="zh-TW" sz="1600" smtClean="0"/>
              <a:t>!! , </a:t>
            </a:r>
            <a:r>
              <a:rPr lang="zh-TW" altLang="en-US" sz="1600" smtClean="0"/>
              <a:t>主旨也可以設定</a:t>
            </a:r>
            <a:r>
              <a:rPr lang="en-US" altLang="zh-TW" sz="1600" smtClean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寄件者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來源</a:t>
            </a:r>
            <a:r>
              <a:rPr lang="en-US" altLang="zh-TW" sz="1600" smtClean="0"/>
              <a:t>IP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收件者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主旨</a:t>
            </a:r>
            <a:r>
              <a:rPr lang="en-US" altLang="zh-TW" sz="1600" smtClean="0"/>
              <a:t>(Keyword)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內容</a:t>
            </a:r>
            <a:r>
              <a:rPr lang="en-US" altLang="zh-TW" sz="1600" smtClean="0"/>
              <a:t>(Keyword)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附件</a:t>
            </a:r>
            <a:r>
              <a:rPr lang="en-US" altLang="zh-TW" sz="1600" smtClean="0"/>
              <a:t>(</a:t>
            </a:r>
            <a:r>
              <a:rPr lang="zh-TW" altLang="en-US" sz="1600" smtClean="0"/>
              <a:t>檔名</a:t>
            </a:r>
            <a:r>
              <a:rPr lang="en-US" altLang="zh-TW" sz="160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信件大小</a:t>
            </a:r>
          </a:p>
          <a:p>
            <a:pPr lvl="1" eaLnBrk="1" hangingPunct="1">
              <a:lnSpc>
                <a:spcPct val="80000"/>
              </a:lnSpc>
            </a:pPr>
            <a:r>
              <a:rPr lang="zh-TW" altLang="en-US" sz="1400" smtClean="0"/>
              <a:t>符合之後可以採取的策略有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不處理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直接刪除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先阻擋 </a:t>
            </a:r>
            <a:r>
              <a:rPr lang="en-US" altLang="zh-TW" sz="1600" smtClean="0"/>
              <a:t>, </a:t>
            </a:r>
            <a:r>
              <a:rPr lang="zh-TW" altLang="en-US" sz="1600" smtClean="0"/>
              <a:t>等候審核送行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延遲發送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將副本密件給指定的收件者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啟用自動回信</a:t>
            </a:r>
            <a:r>
              <a:rPr lang="en-US" altLang="zh-TW" sz="1600" smtClean="0"/>
              <a:t>(</a:t>
            </a:r>
            <a:r>
              <a:rPr lang="zh-TW" altLang="en-US" sz="1600" smtClean="0"/>
              <a:t>還可以指定回信主旨和內容</a:t>
            </a:r>
            <a:r>
              <a:rPr lang="en-US" altLang="zh-TW" sz="160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>
                <a:solidFill>
                  <a:schemeClr val="tx1"/>
                </a:solidFill>
              </a:rPr>
              <a:t>主功能一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Mail Server ( </a:t>
            </a:r>
            <a:r>
              <a:rPr lang="zh-TW" altLang="en-US" sz="2400" smtClean="0"/>
              <a:t>含</a:t>
            </a:r>
            <a:r>
              <a:rPr lang="en-US" altLang="zh-TW" sz="2400" smtClean="0"/>
              <a:t>Anti-Spam</a:t>
            </a:r>
            <a:r>
              <a:rPr lang="zh-TW" altLang="en-US" sz="2400" smtClean="0"/>
              <a:t>和</a:t>
            </a:r>
            <a:r>
              <a:rPr lang="en-US" altLang="zh-TW" sz="2400" smtClean="0"/>
              <a:t>Anti-Virus , </a:t>
            </a:r>
            <a:r>
              <a:rPr lang="zh-TW" altLang="en-US" sz="2400" smtClean="0"/>
              <a:t>防廣告信防病毒功能 </a:t>
            </a:r>
            <a:r>
              <a:rPr lang="en-US" altLang="zh-TW" sz="2400" smtClean="0"/>
              <a:t>) </a:t>
            </a:r>
            <a:r>
              <a:rPr lang="zh-TW" altLang="en-US" sz="2400" smtClean="0"/>
              <a:t>使用</a:t>
            </a:r>
            <a:r>
              <a:rPr lang="en-US" altLang="zh-TW" sz="2400" smtClean="0"/>
              <a:t>spamassassin </a:t>
            </a:r>
            <a:r>
              <a:rPr lang="zh-TW" altLang="en-US" sz="2400" smtClean="0"/>
              <a:t>廣告信裁判引擎和</a:t>
            </a:r>
            <a:r>
              <a:rPr lang="en-US" altLang="zh-TW" sz="2400" smtClean="0"/>
              <a:t>Clam</a:t>
            </a:r>
            <a:r>
              <a:rPr lang="zh-TW" altLang="en-US" sz="2400" smtClean="0"/>
              <a:t>病毒過濾器 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內建廣告信學習功能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使用者可以透過申告讓</a:t>
            </a:r>
            <a:r>
              <a:rPr lang="en-US" altLang="zh-TW" sz="2400" smtClean="0"/>
              <a:t>Mail Server</a:t>
            </a:r>
            <a:r>
              <a:rPr lang="zh-TW" altLang="en-US" sz="2400" smtClean="0"/>
              <a:t>產生學習資料庫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增加廣告信辨識率的提高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內建使用者廣告信過濾通知單功能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可以指定</a:t>
            </a:r>
            <a:r>
              <a:rPr lang="en-US" altLang="zh-TW" sz="2400" smtClean="0"/>
              <a:t>n</a:t>
            </a:r>
            <a:r>
              <a:rPr lang="zh-TW" altLang="en-US" sz="2400" smtClean="0"/>
              <a:t>小時寄發通知 </a:t>
            </a:r>
            <a:r>
              <a:rPr lang="en-US" altLang="zh-TW" sz="2400" smtClean="0"/>
              <a:t>, </a:t>
            </a:r>
            <a:r>
              <a:rPr lang="zh-TW" altLang="en-US" sz="2400" smtClean="0"/>
              <a:t>讓一般的使用者決定該信件是否取回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透過</a:t>
            </a:r>
            <a:r>
              <a:rPr lang="en-US" altLang="zh-TW" sz="2400" smtClean="0"/>
              <a:t>Https</a:t>
            </a:r>
            <a:r>
              <a:rPr lang="zh-TW" altLang="en-US" sz="2400" smtClean="0"/>
              <a:t>的方式取回信件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加密機制可以更安全的取回該信件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內建個人化規則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可以讓一般的使用者決定黑白名單或廣告信判決機制的設定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支援</a:t>
            </a:r>
            <a:r>
              <a:rPr lang="en-US" altLang="zh-TW" smtClean="0"/>
              <a:t>SSL</a:t>
            </a:r>
            <a:r>
              <a:rPr lang="zh-TW" altLang="en-US" smtClean="0"/>
              <a:t>安全的通訊協定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830763"/>
          </a:xfrm>
        </p:spPr>
        <p:txBody>
          <a:bodyPr numCol="2"/>
          <a:lstStyle/>
          <a:p>
            <a:pPr eaLnBrk="1" hangingPunct="1"/>
            <a:r>
              <a:rPr lang="en-US" altLang="zh-TW" sz="2000" dirty="0" smtClean="0"/>
              <a:t>SMTP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/25</a:t>
            </a:r>
          </a:p>
          <a:p>
            <a:pPr eaLnBrk="1" hangingPunct="1"/>
            <a:r>
              <a:rPr lang="en-US" altLang="zh-TW" sz="2000" dirty="0" smtClean="0"/>
              <a:t>SMTPs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/465</a:t>
            </a:r>
          </a:p>
          <a:p>
            <a:pPr eaLnBrk="1" hangingPunct="1"/>
            <a:r>
              <a:rPr lang="en-US" altLang="zh-TW" sz="2000" dirty="0" smtClean="0"/>
              <a:t>SMTPs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/587(</a:t>
            </a:r>
            <a:r>
              <a:rPr lang="zh-TW" altLang="en-US" sz="2000" dirty="0" smtClean="0"/>
              <a:t>密碼選純文字</a:t>
            </a:r>
            <a:r>
              <a:rPr lang="en-US" altLang="zh-TW" sz="2000" dirty="0" smtClean="0"/>
              <a:t>)</a:t>
            </a:r>
          </a:p>
          <a:p>
            <a:pPr eaLnBrk="1" hangingPunct="1"/>
            <a:r>
              <a:rPr lang="en-US" altLang="zh-TW" sz="2000" dirty="0" smtClean="0"/>
              <a:t>POP3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/110</a:t>
            </a:r>
          </a:p>
          <a:p>
            <a:pPr eaLnBrk="1" hangingPunct="1"/>
            <a:r>
              <a:rPr lang="en-US" altLang="zh-TW" sz="2000" dirty="0" smtClean="0"/>
              <a:t>POP3s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/995</a:t>
            </a:r>
          </a:p>
          <a:p>
            <a:pPr eaLnBrk="1" hangingPunct="1"/>
            <a:r>
              <a:rPr lang="en-US" altLang="zh-TW" sz="2000" dirty="0" smtClean="0"/>
              <a:t>IMAP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/143</a:t>
            </a:r>
          </a:p>
          <a:p>
            <a:pPr eaLnBrk="1" hangingPunct="1"/>
            <a:r>
              <a:rPr lang="en-US" altLang="zh-TW" sz="2000" dirty="0" smtClean="0"/>
              <a:t>IMAPs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/993</a:t>
            </a:r>
          </a:p>
          <a:p>
            <a:pPr eaLnBrk="1" hangingPunct="1"/>
            <a:r>
              <a:rPr lang="en-US" altLang="zh-TW" sz="2000" dirty="0" smtClean="0"/>
              <a:t>HTTPS web manager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/88</a:t>
            </a:r>
          </a:p>
          <a:p>
            <a:pPr eaLnBrk="1" hangingPunct="1"/>
            <a:r>
              <a:rPr lang="en-US" altLang="zh-TW" sz="2000" dirty="0" smtClean="0"/>
              <a:t>HTTPS web Mail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/443</a:t>
            </a:r>
          </a:p>
          <a:p>
            <a:pPr eaLnBrk="1" hangingPunct="1"/>
            <a:r>
              <a:rPr lang="en-US" altLang="zh-TW" sz="2000" dirty="0" smtClean="0"/>
              <a:t>DNS </a:t>
            </a:r>
            <a:r>
              <a:rPr lang="en-US" altLang="zh-TW" sz="2000" dirty="0" err="1" smtClean="0"/>
              <a:t>udp</a:t>
            </a:r>
            <a:r>
              <a:rPr lang="en-US" altLang="zh-TW" sz="2000" dirty="0" smtClean="0"/>
              <a:t>/53</a:t>
            </a:r>
          </a:p>
          <a:p>
            <a:pPr eaLnBrk="1" hangingPunct="1"/>
            <a:r>
              <a:rPr lang="en-US" altLang="zh-TW" sz="2000" dirty="0" smtClean="0"/>
              <a:t>Web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/80</a:t>
            </a:r>
          </a:p>
          <a:p>
            <a:pPr eaLnBrk="1" hangingPunct="1"/>
            <a:r>
              <a:rPr lang="en-US" altLang="zh-TW" sz="2000" dirty="0" smtClean="0"/>
              <a:t>SSH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/22</a:t>
            </a:r>
          </a:p>
          <a:p>
            <a:pPr eaLnBrk="1" hangingPunct="1"/>
            <a:r>
              <a:rPr lang="en-US" altLang="zh-TW" sz="2000" dirty="0" smtClean="0"/>
              <a:t>FTP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/21</a:t>
            </a:r>
          </a:p>
          <a:p>
            <a:pPr eaLnBrk="1" hangingPunct="1"/>
            <a:r>
              <a:rPr lang="en-US" altLang="zh-TW" sz="2000" dirty="0" smtClean="0"/>
              <a:t>NTP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/123</a:t>
            </a:r>
          </a:p>
          <a:p>
            <a:pPr eaLnBrk="1" hangingPunct="1"/>
            <a:r>
              <a:rPr lang="en-US" altLang="zh-TW" sz="2000" dirty="0" smtClean="0"/>
              <a:t>LDAP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/389</a:t>
            </a:r>
          </a:p>
          <a:p>
            <a:pPr eaLnBrk="1" hangingPunct="1"/>
            <a:r>
              <a:rPr lang="en-US" altLang="zh-TW" sz="2000" dirty="0" smtClean="0"/>
              <a:t>LDAPs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/636</a:t>
            </a:r>
          </a:p>
          <a:p>
            <a:pPr eaLnBrk="1" hangingPunct="1"/>
            <a:r>
              <a:rPr lang="en-US" altLang="zh-TW" sz="2000" dirty="0" smtClean="0"/>
              <a:t>Proxy Server </a:t>
            </a:r>
            <a:r>
              <a:rPr lang="en-US" altLang="zh-TW" sz="2000" dirty="0" err="1" smtClean="0"/>
              <a:t>tcp</a:t>
            </a:r>
            <a:r>
              <a:rPr lang="en-US" altLang="zh-TW" sz="2000" dirty="0" smtClean="0"/>
              <a:t>/3128</a:t>
            </a:r>
          </a:p>
          <a:p>
            <a:pPr lvl="2" eaLnBrk="1" hangingPunct="1"/>
            <a:r>
              <a:rPr lang="zh-TW" altLang="en-US" sz="2000" smtClean="0"/>
              <a:t>支援</a:t>
            </a:r>
            <a:r>
              <a:rPr lang="en-US" altLang="zh-TW" sz="2000" dirty="0" err="1" smtClean="0"/>
              <a:t>SmartPhone</a:t>
            </a:r>
            <a:endParaRPr lang="en-US" altLang="zh-TW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安全的</a:t>
            </a:r>
            <a:r>
              <a:rPr lang="en-US" altLang="zh-TW" smtClean="0"/>
              <a:t>SSL 465/587/995</a:t>
            </a:r>
            <a:endParaRPr lang="zh-TW" altLang="en-US" smtClean="0"/>
          </a:p>
        </p:txBody>
      </p:sp>
      <p:sp>
        <p:nvSpPr>
          <p:cNvPr id="3686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740" y="1219200"/>
            <a:ext cx="7086600" cy="497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85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86000"/>
            <a:ext cx="37338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TCP 25 </a:t>
            </a:r>
            <a:r>
              <a:rPr lang="zh-TW" altLang="en-US" dirty="0" smtClean="0"/>
              <a:t>自動啟用</a:t>
            </a:r>
            <a:r>
              <a:rPr lang="en-US" altLang="zh-TW" dirty="0" smtClean="0"/>
              <a:t>TLS</a:t>
            </a:r>
            <a:endParaRPr lang="zh-TW" altLang="en-US" dirty="0"/>
          </a:p>
        </p:txBody>
      </p:sp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792" y="1524000"/>
            <a:ext cx="623766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37338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88885"/>
            <a:ext cx="25050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474503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可以管理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單一信件容量大小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單一信件收件者人數大小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郵件儲列重送間隔秒數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郵件儲列保存天數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SMTP</a:t>
            </a:r>
            <a:r>
              <a:rPr lang="zh-TW" altLang="en-US" sz="2400" smtClean="0"/>
              <a:t>寄信是否需要做帳號驗證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SMTP</a:t>
            </a:r>
            <a:r>
              <a:rPr lang="zh-TW" altLang="en-US" sz="2400" smtClean="0"/>
              <a:t>接受</a:t>
            </a:r>
            <a:r>
              <a:rPr lang="en-US" altLang="zh-TW" sz="2400" smtClean="0"/>
              <a:t>Relay</a:t>
            </a:r>
            <a:r>
              <a:rPr lang="zh-TW" altLang="en-US" sz="2400" smtClean="0"/>
              <a:t>的</a:t>
            </a:r>
            <a:r>
              <a:rPr lang="en-US" altLang="zh-TW" sz="2400" smtClean="0"/>
              <a:t>IP</a:t>
            </a:r>
            <a:r>
              <a:rPr lang="zh-TW" altLang="en-US" sz="2400" smtClean="0"/>
              <a:t>來源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Routing</a:t>
            </a:r>
            <a:r>
              <a:rPr lang="zh-TW" altLang="en-US" sz="2400" smtClean="0"/>
              <a:t>的</a:t>
            </a:r>
            <a:r>
              <a:rPr lang="en-US" altLang="zh-TW" sz="2400" smtClean="0"/>
              <a:t>SMTP</a:t>
            </a:r>
            <a:r>
              <a:rPr lang="zh-TW" altLang="en-US" sz="2400" smtClean="0"/>
              <a:t>目地端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可以將整個</a:t>
            </a:r>
            <a:r>
              <a:rPr lang="en-US" altLang="zh-TW" sz="2400" smtClean="0"/>
              <a:t>Mail Server</a:t>
            </a:r>
            <a:r>
              <a:rPr lang="zh-TW" altLang="en-US" sz="2400" smtClean="0"/>
              <a:t>的信件</a:t>
            </a:r>
            <a:r>
              <a:rPr lang="en-US" altLang="zh-TW" sz="2400" smtClean="0"/>
              <a:t>Forward</a:t>
            </a:r>
            <a:r>
              <a:rPr lang="zh-TW" altLang="en-US" sz="2400" smtClean="0"/>
              <a:t>給另外一台</a:t>
            </a:r>
            <a:r>
              <a:rPr lang="en-US" altLang="zh-TW" sz="2400" smtClean="0"/>
              <a:t>Mail Server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收件閘的限制容量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到達時可以指定發送訊息通知使用者清除信件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Web</a:t>
            </a:r>
            <a:r>
              <a:rPr lang="zh-TW" altLang="en-US" sz="2400" smtClean="0"/>
              <a:t>的管理</a:t>
            </a:r>
            <a:r>
              <a:rPr lang="en-US" altLang="zh-TW" sz="2400" smtClean="0"/>
              <a:t>Port</a:t>
            </a:r>
            <a:r>
              <a:rPr lang="zh-TW" altLang="en-US" sz="2400" smtClean="0"/>
              <a:t>或</a:t>
            </a:r>
            <a:r>
              <a:rPr lang="en-US" altLang="zh-TW" sz="2400" smtClean="0"/>
              <a:t>Web Mail</a:t>
            </a:r>
            <a:r>
              <a:rPr lang="zh-TW" altLang="en-US" sz="2400" smtClean="0"/>
              <a:t>的</a:t>
            </a:r>
            <a:r>
              <a:rPr lang="en-US" altLang="zh-TW" sz="2400" smtClean="0"/>
              <a:t>Login Port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內建功能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1600" b="1" smtClean="0">
                <a:solidFill>
                  <a:srgbClr val="FF0066"/>
                </a:solidFill>
              </a:rPr>
              <a:t>內建灰名單過濾方式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b="1" smtClean="0">
                <a:solidFill>
                  <a:srgbClr val="FF0066"/>
                </a:solidFill>
              </a:rPr>
              <a:t>內建郵件攻擊阻斷功能</a:t>
            </a:r>
            <a:r>
              <a:rPr lang="en-US" altLang="zh-TW" sz="1600" b="1" smtClean="0">
                <a:solidFill>
                  <a:srgbClr val="FF0066"/>
                </a:solidFill>
              </a:rPr>
              <a:t>( Mail DDoS )</a:t>
            </a:r>
            <a:r>
              <a:rPr lang="en-US" altLang="zh-TW" sz="16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b="1" smtClean="0">
                <a:solidFill>
                  <a:srgbClr val="FF0066"/>
                </a:solidFill>
              </a:rPr>
              <a:t>內建</a:t>
            </a:r>
            <a:r>
              <a:rPr lang="en-US" altLang="zh-TW" sz="1600" b="1" smtClean="0">
                <a:solidFill>
                  <a:srgbClr val="FF0066"/>
                </a:solidFill>
              </a:rPr>
              <a:t>Web Mail ( </a:t>
            </a:r>
            <a:r>
              <a:rPr lang="zh-TW" altLang="en-US" sz="1600" b="1" smtClean="0">
                <a:solidFill>
                  <a:srgbClr val="FF0066"/>
                </a:solidFill>
              </a:rPr>
              <a:t>含三種語言操作介面 </a:t>
            </a:r>
            <a:r>
              <a:rPr lang="en-US" altLang="zh-TW" sz="1600" b="1" smtClean="0">
                <a:solidFill>
                  <a:srgbClr val="FF0066"/>
                </a:solidFill>
              </a:rPr>
              <a:t>, </a:t>
            </a:r>
            <a:r>
              <a:rPr lang="zh-TW" altLang="en-US" sz="1600" b="1" smtClean="0">
                <a:solidFill>
                  <a:srgbClr val="FF0066"/>
                </a:solidFill>
              </a:rPr>
              <a:t>本身為</a:t>
            </a:r>
            <a:r>
              <a:rPr lang="en-US" altLang="zh-TW" sz="1600" b="1" smtClean="0">
                <a:solidFill>
                  <a:srgbClr val="FF0066"/>
                </a:solidFill>
              </a:rPr>
              <a:t>Unicode , </a:t>
            </a:r>
            <a:r>
              <a:rPr lang="zh-TW" altLang="en-US" sz="1600" b="1" smtClean="0">
                <a:solidFill>
                  <a:srgbClr val="FF0066"/>
                </a:solidFill>
              </a:rPr>
              <a:t>所以支援萬國語言 </a:t>
            </a:r>
            <a:r>
              <a:rPr lang="en-US" altLang="zh-TW" sz="1600" b="1" smtClean="0">
                <a:solidFill>
                  <a:srgbClr val="FF0066"/>
                </a:solidFill>
              </a:rPr>
              <a:t>, </a:t>
            </a:r>
            <a:r>
              <a:rPr lang="zh-TW" altLang="en-US" sz="1600" b="1" smtClean="0">
                <a:solidFill>
                  <a:srgbClr val="FF0066"/>
                </a:solidFill>
              </a:rPr>
              <a:t>不管是中日韓泰</a:t>
            </a:r>
            <a:r>
              <a:rPr lang="en-US" altLang="zh-TW" sz="1600" b="1" smtClean="0">
                <a:solidFill>
                  <a:srgbClr val="FF0066"/>
                </a:solidFill>
              </a:rPr>
              <a:t>....</a:t>
            </a:r>
            <a:r>
              <a:rPr lang="zh-TW" altLang="en-US" sz="1600" b="1" smtClean="0">
                <a:solidFill>
                  <a:srgbClr val="FF0066"/>
                </a:solidFill>
              </a:rPr>
              <a:t>都可以正常顯示 </a:t>
            </a:r>
            <a:r>
              <a:rPr lang="en-US" altLang="zh-TW" sz="1600" b="1" smtClean="0">
                <a:solidFill>
                  <a:srgbClr val="FF0066"/>
                </a:solidFill>
              </a:rPr>
              <a:t>)</a:t>
            </a:r>
            <a:r>
              <a:rPr lang="en-US" altLang="zh-TW" sz="160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DNS Server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DDNS Client , </a:t>
            </a:r>
            <a:r>
              <a:rPr lang="zh-TW" altLang="en-US" sz="1600" smtClean="0"/>
              <a:t>使用</a:t>
            </a:r>
            <a:r>
              <a:rPr lang="en-US" altLang="zh-TW" sz="1600" smtClean="0"/>
              <a:t>DDNS</a:t>
            </a:r>
            <a:r>
              <a:rPr lang="zh-TW" altLang="en-US" sz="1600" smtClean="0"/>
              <a:t>架設</a:t>
            </a:r>
            <a:r>
              <a:rPr lang="en-US" altLang="zh-TW" sz="1600" smtClean="0"/>
              <a:t>Mail Server</a:t>
            </a:r>
            <a:r>
              <a:rPr lang="zh-TW" altLang="en-US" sz="1600" smtClean="0"/>
              <a:t>或站台也沒有問題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NSLOOKUP</a:t>
            </a:r>
            <a:r>
              <a:rPr lang="zh-TW" altLang="en-US" sz="1600" smtClean="0"/>
              <a:t>工具 </a:t>
            </a:r>
            <a:r>
              <a:rPr lang="en-US" altLang="zh-TW" sz="1600" smtClean="0"/>
              <a:t>, </a:t>
            </a:r>
            <a:r>
              <a:rPr lang="zh-TW" altLang="en-US" sz="1600" smtClean="0"/>
              <a:t>可以自行診斷</a:t>
            </a:r>
            <a:r>
              <a:rPr lang="en-US" altLang="zh-TW" sz="1600" smtClean="0"/>
              <a:t>DNS</a:t>
            </a:r>
            <a:r>
              <a:rPr lang="zh-TW" altLang="en-US" sz="1600" smtClean="0"/>
              <a:t>相關設定 </a:t>
            </a:r>
            <a:r>
              <a:rPr lang="en-US" altLang="zh-TW" sz="1600" smtClean="0"/>
              <a:t>, </a:t>
            </a:r>
            <a:r>
              <a:rPr lang="zh-TW" altLang="en-US" sz="1600" smtClean="0"/>
              <a:t>包含</a:t>
            </a:r>
            <a:r>
              <a:rPr lang="en-US" altLang="zh-TW" sz="1600" smtClean="0"/>
              <a:t>DNS Server</a:t>
            </a:r>
            <a:r>
              <a:rPr lang="zh-TW" altLang="en-US" sz="1600" smtClean="0"/>
              <a:t>的正解和反解設定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Web Server ( </a:t>
            </a:r>
            <a:r>
              <a:rPr lang="zh-TW" altLang="en-US" sz="1600" smtClean="0"/>
              <a:t>可自行加</a:t>
            </a:r>
            <a:r>
              <a:rPr lang="en-US" altLang="zh-TW" sz="1600" smtClean="0"/>
              <a:t>phpBB , xoop , phpnuke , OSC... </a:t>
            </a:r>
            <a:r>
              <a:rPr lang="zh-TW" altLang="en-US" sz="1600" smtClean="0"/>
              <a:t>免費架站套件 </a:t>
            </a:r>
            <a:r>
              <a:rPr lang="en-US" altLang="zh-TW" sz="1600" smtClean="0"/>
              <a:t>) , V3.09</a:t>
            </a:r>
            <a:r>
              <a:rPr lang="zh-TW" altLang="en-US" sz="1600" b="1" smtClean="0">
                <a:solidFill>
                  <a:srgbClr val="FF0066"/>
                </a:solidFill>
              </a:rPr>
              <a:t>支援</a:t>
            </a:r>
            <a:r>
              <a:rPr lang="en-US" altLang="zh-TW" sz="1600" b="1" smtClean="0">
                <a:solidFill>
                  <a:srgbClr val="FF0066"/>
                </a:solidFill>
              </a:rPr>
              <a:t>Virtual Host ( </a:t>
            </a:r>
            <a:r>
              <a:rPr lang="zh-TW" altLang="en-US" sz="1600" b="1" smtClean="0">
                <a:solidFill>
                  <a:srgbClr val="FF0066"/>
                </a:solidFill>
              </a:rPr>
              <a:t>多</a:t>
            </a:r>
            <a:r>
              <a:rPr lang="en-US" altLang="zh-TW" sz="1600" b="1" smtClean="0">
                <a:solidFill>
                  <a:srgbClr val="FF0066"/>
                </a:solidFill>
              </a:rPr>
              <a:t>Domain</a:t>
            </a:r>
            <a:r>
              <a:rPr lang="zh-TW" altLang="en-US" sz="1600" b="1" smtClean="0">
                <a:solidFill>
                  <a:srgbClr val="FF0066"/>
                </a:solidFill>
              </a:rPr>
              <a:t>網頁 </a:t>
            </a:r>
            <a:r>
              <a:rPr lang="en-US" altLang="zh-TW" sz="1600" b="1" smtClean="0">
                <a:solidFill>
                  <a:srgbClr val="FF0066"/>
                </a:solidFill>
              </a:rPr>
              <a:t>, </a:t>
            </a:r>
            <a:r>
              <a:rPr lang="zh-TW" altLang="en-US" sz="1600" b="1" smtClean="0">
                <a:solidFill>
                  <a:srgbClr val="FF0066"/>
                </a:solidFill>
              </a:rPr>
              <a:t>虛擬主機 </a:t>
            </a:r>
            <a:r>
              <a:rPr lang="en-US" altLang="zh-TW" sz="1600" b="1" smtClean="0">
                <a:solidFill>
                  <a:srgbClr val="FF0066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MySQL Server , </a:t>
            </a:r>
            <a:r>
              <a:rPr lang="zh-TW" altLang="en-US" sz="1600" smtClean="0"/>
              <a:t>您可以自行設計</a:t>
            </a:r>
            <a:r>
              <a:rPr lang="en-US" altLang="zh-TW" sz="1600" smtClean="0"/>
              <a:t>DataBase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b="1" smtClean="0">
                <a:solidFill>
                  <a:srgbClr val="FF0066"/>
                </a:solidFill>
              </a:rPr>
              <a:t>內建</a:t>
            </a:r>
            <a:r>
              <a:rPr lang="en-US" altLang="zh-TW" sz="1600" b="1" smtClean="0">
                <a:solidFill>
                  <a:srgbClr val="FF0066"/>
                </a:solidFill>
              </a:rPr>
              <a:t>FTP Server ( </a:t>
            </a:r>
            <a:r>
              <a:rPr lang="zh-TW" altLang="en-US" sz="1600" b="1" smtClean="0">
                <a:solidFill>
                  <a:srgbClr val="FF0066"/>
                </a:solidFill>
              </a:rPr>
              <a:t>支援虛擬帳號管理功能 </a:t>
            </a:r>
            <a:r>
              <a:rPr lang="en-US" altLang="zh-TW" sz="1600" b="1" smtClean="0">
                <a:solidFill>
                  <a:srgbClr val="FF0066"/>
                </a:solidFill>
              </a:rPr>
              <a:t>, </a:t>
            </a:r>
            <a:r>
              <a:rPr lang="zh-TW" altLang="en-US" sz="1600" b="1" smtClean="0">
                <a:solidFill>
                  <a:srgbClr val="FF0066"/>
                </a:solidFill>
              </a:rPr>
              <a:t>可以控管各目錄的存取權限 </a:t>
            </a:r>
            <a:r>
              <a:rPr lang="en-US" altLang="zh-TW" sz="1600" b="1" smtClean="0">
                <a:solidFill>
                  <a:srgbClr val="FF0066"/>
                </a:solidFill>
              </a:rPr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Proxy Server ( Cache Server 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DHCP Server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Samba Server ( </a:t>
            </a:r>
            <a:r>
              <a:rPr lang="zh-TW" altLang="en-US" sz="1600" smtClean="0"/>
              <a:t>網路芳鄰 </a:t>
            </a:r>
            <a:r>
              <a:rPr lang="en-US" altLang="zh-TW" sz="1600" smtClean="0"/>
              <a:t>)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LDAP Server , </a:t>
            </a:r>
            <a:r>
              <a:rPr lang="zh-TW" altLang="en-US" sz="1600" smtClean="0"/>
              <a:t>擁有共通通訊錄功能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1600" smtClean="0"/>
              <a:t>內建</a:t>
            </a:r>
            <a:r>
              <a:rPr lang="en-US" altLang="zh-TW" sz="1600" smtClean="0"/>
              <a:t>NAT</a:t>
            </a:r>
            <a:r>
              <a:rPr lang="zh-TW" altLang="en-US" sz="1600" smtClean="0"/>
              <a:t>功能 </a:t>
            </a:r>
            <a:r>
              <a:rPr lang="en-US" altLang="zh-TW" sz="1600" smtClean="0"/>
              <a:t>, </a:t>
            </a:r>
            <a:r>
              <a:rPr lang="zh-TW" altLang="en-US" sz="1600" smtClean="0"/>
              <a:t>可以當一般的</a:t>
            </a:r>
            <a:r>
              <a:rPr lang="en-US" altLang="zh-TW" sz="1600" smtClean="0"/>
              <a:t>IP</a:t>
            </a:r>
            <a:r>
              <a:rPr lang="zh-TW" altLang="en-US" sz="1600" smtClean="0"/>
              <a:t>分享器使用 </a:t>
            </a:r>
            <a:r>
              <a:rPr lang="en-US" altLang="zh-TW" sz="1600" smtClean="0"/>
              <a:t>( </a:t>
            </a:r>
            <a:r>
              <a:rPr lang="zh-TW" altLang="en-US" sz="1600" smtClean="0"/>
              <a:t>要接第二片網卡才有此功能 </a:t>
            </a:r>
            <a:r>
              <a:rPr lang="en-US" altLang="zh-TW" sz="1600" smtClean="0"/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可以</a:t>
            </a:r>
            <a:r>
              <a:rPr lang="en-US" altLang="zh-TW" smtClean="0"/>
              <a:t>alias Mail Address</a:t>
            </a:r>
            <a:endParaRPr lang="zh-TW" altLang="en-US" smtClean="0"/>
          </a:p>
        </p:txBody>
      </p:sp>
      <p:sp>
        <p:nvSpPr>
          <p:cNvPr id="4099" name="內容版面配置區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en-US" altLang="zh-TW" smtClean="0"/>
              <a:t>Postmaster=admin</a:t>
            </a:r>
            <a:endParaRPr lang="zh-TW" altLang="en-US" smtClean="0"/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5850" y="2209800"/>
            <a:ext cx="402907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支援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zh-TW" altLang="en-US" sz="2400" smtClean="0"/>
              <a:t>支援</a:t>
            </a:r>
            <a:r>
              <a:rPr lang="en-US" altLang="zh-TW" sz="2400" smtClean="0"/>
              <a:t>Virtual Server</a:t>
            </a:r>
            <a:r>
              <a:rPr lang="zh-TW" altLang="en-US" sz="2400" smtClean="0"/>
              <a:t>功能 </a:t>
            </a:r>
            <a:r>
              <a:rPr lang="en-US" altLang="zh-TW" sz="2400" smtClean="0"/>
              <a:t>, Support Port Mapping</a:t>
            </a:r>
            <a:r>
              <a:rPr lang="zh-TW" altLang="en-US" sz="2400" smtClean="0"/>
              <a:t>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可以將外部的</a:t>
            </a:r>
            <a:r>
              <a:rPr lang="en-US" altLang="zh-TW" sz="2400" smtClean="0"/>
              <a:t>Wan Port</a:t>
            </a:r>
            <a:r>
              <a:rPr lang="zh-TW" altLang="en-US" sz="2400" smtClean="0"/>
              <a:t>對映給內部</a:t>
            </a:r>
            <a:r>
              <a:rPr lang="en-US" altLang="zh-TW" sz="2400" smtClean="0"/>
              <a:t>IP</a:t>
            </a:r>
            <a:r>
              <a:rPr lang="zh-TW" altLang="en-US" sz="2400" smtClean="0"/>
              <a:t>使用 </a:t>
            </a:r>
            <a:r>
              <a:rPr lang="en-US" altLang="zh-TW" sz="2400" smtClean="0"/>
              <a:t>, </a:t>
            </a:r>
            <a:r>
              <a:rPr lang="zh-TW" altLang="en-US" sz="2400" smtClean="0"/>
              <a:t>例如</a:t>
            </a:r>
            <a:r>
              <a:rPr lang="en-US" altLang="zh-TW" sz="2400" smtClean="0"/>
              <a:t>Pcanywhere</a:t>
            </a:r>
            <a:r>
              <a:rPr lang="zh-TW" altLang="en-US" sz="2400" smtClean="0"/>
              <a:t>和</a:t>
            </a:r>
            <a:r>
              <a:rPr lang="en-US" altLang="zh-TW" sz="2400" smtClean="0"/>
              <a:t>VNC/Terminal Server Port</a:t>
            </a:r>
            <a:r>
              <a:rPr lang="zh-TW" altLang="en-US" sz="2400" smtClean="0"/>
              <a:t>或其他</a:t>
            </a:r>
            <a:r>
              <a:rPr lang="en-US" altLang="zh-TW" sz="2400" smtClean="0"/>
              <a:t>Port( </a:t>
            </a:r>
            <a:r>
              <a:rPr lang="zh-TW" altLang="en-US" sz="2400" smtClean="0"/>
              <a:t>要接第二片網卡才有此功能 </a:t>
            </a:r>
            <a:r>
              <a:rPr lang="en-US" altLang="zh-TW" sz="2400" smtClean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具有信件備份功能 </a:t>
            </a:r>
            <a:r>
              <a:rPr lang="en-US" altLang="zh-TW" sz="2400" b="1" smtClean="0">
                <a:solidFill>
                  <a:srgbClr val="FF0066"/>
                </a:solidFill>
              </a:rPr>
              <a:t>( </a:t>
            </a:r>
            <a:r>
              <a:rPr lang="zh-TW" altLang="en-US" sz="2400" b="1" smtClean="0">
                <a:solidFill>
                  <a:srgbClr val="FF0066"/>
                </a:solidFill>
              </a:rPr>
              <a:t>郵件記錄 </a:t>
            </a:r>
            <a:r>
              <a:rPr lang="en-US" altLang="zh-TW" sz="2400" b="1" smtClean="0">
                <a:solidFill>
                  <a:srgbClr val="FF0066"/>
                </a:solidFill>
              </a:rPr>
              <a:t>/ </a:t>
            </a:r>
            <a:r>
              <a:rPr lang="zh-TW" altLang="en-US" sz="2400" b="1" smtClean="0">
                <a:solidFill>
                  <a:srgbClr val="FF0066"/>
                </a:solidFill>
              </a:rPr>
              <a:t>郵件側錄 </a:t>
            </a:r>
            <a:r>
              <a:rPr lang="en-US" altLang="zh-TW" sz="2400" b="1" smtClean="0">
                <a:solidFill>
                  <a:srgbClr val="FF0066"/>
                </a:solidFill>
              </a:rPr>
              <a:t>/ </a:t>
            </a:r>
            <a:r>
              <a:rPr lang="zh-TW" altLang="en-US" sz="2400" b="1" smtClean="0">
                <a:solidFill>
                  <a:srgbClr val="FF0066"/>
                </a:solidFill>
              </a:rPr>
              <a:t>郵件密錄 </a:t>
            </a:r>
            <a:r>
              <a:rPr lang="en-US" altLang="zh-TW" sz="2400" b="1" smtClean="0">
                <a:solidFill>
                  <a:srgbClr val="FF0066"/>
                </a:solidFill>
              </a:rPr>
              <a:t>) , Windows</a:t>
            </a:r>
            <a:r>
              <a:rPr lang="zh-TW" altLang="en-US" sz="2400" b="1" smtClean="0">
                <a:solidFill>
                  <a:srgbClr val="FF0066"/>
                </a:solidFill>
              </a:rPr>
              <a:t>有外掛程式可以直接查看備份信件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不管是在硬碟還是在</a:t>
            </a:r>
            <a:r>
              <a:rPr lang="en-US" altLang="zh-TW" sz="2400" b="1" smtClean="0">
                <a:solidFill>
                  <a:srgbClr val="FF0066"/>
                </a:solidFill>
              </a:rPr>
              <a:t>DVD</a:t>
            </a:r>
            <a:r>
              <a:rPr lang="zh-TW" altLang="en-US" sz="2400" b="1" smtClean="0">
                <a:solidFill>
                  <a:srgbClr val="FF0066"/>
                </a:solidFill>
              </a:rPr>
              <a:t>上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可以備份進出的所有的信件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如果要找回信件是相當簡單的事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smtClean="0"/>
              <a:t>內建信件搜尋功能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可以依條件搜尋決定重寄或轉發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smtClean="0"/>
              <a:t>支援異地備份的功能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可以將備份檔案自動切割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將備份燒錄在</a:t>
            </a:r>
            <a:r>
              <a:rPr lang="en-US" altLang="zh-TW" sz="2400" smtClean="0"/>
              <a:t>DVD</a:t>
            </a:r>
            <a:r>
              <a:rPr lang="zh-TW" altLang="en-US" sz="2400" smtClean="0"/>
              <a:t>上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備份時間可以自行設定 </a:t>
            </a:r>
            <a:r>
              <a:rPr lang="en-US" altLang="zh-TW" sz="2400" smtClean="0"/>
              <a:t>, </a:t>
            </a:r>
            <a:r>
              <a:rPr lang="zh-TW" altLang="en-US" sz="2400" smtClean="0"/>
              <a:t>也可以指定備份內容和範圍 </a:t>
            </a:r>
            <a:r>
              <a:rPr lang="en-US" altLang="zh-TW" sz="2400" smtClean="0"/>
              <a:t>, </a:t>
            </a:r>
            <a:r>
              <a:rPr lang="zh-TW" altLang="en-US" sz="2400" smtClean="0"/>
              <a:t>也可以設定備份到不同的</a:t>
            </a:r>
            <a:r>
              <a:rPr lang="en-US" altLang="zh-TW" sz="2400" smtClean="0"/>
              <a:t>Server</a:t>
            </a:r>
            <a:r>
              <a:rPr lang="zh-TW" altLang="en-US" sz="2400" smtClean="0"/>
              <a:t>或</a:t>
            </a:r>
            <a:r>
              <a:rPr lang="en-US" altLang="zh-TW" sz="2400" smtClean="0"/>
              <a:t>PC</a:t>
            </a:r>
            <a:r>
              <a:rPr lang="zh-TW" altLang="en-US" sz="2400" smtClean="0"/>
              <a:t>或</a:t>
            </a:r>
            <a:r>
              <a:rPr lang="en-US" altLang="zh-TW" sz="2400" smtClean="0"/>
              <a:t>Storage </a:t>
            </a:r>
          </a:p>
          <a:p>
            <a:pPr eaLnBrk="1" hangingPunct="1">
              <a:lnSpc>
                <a:spcPct val="8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限制帳號不可外寄功能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可以將指定的帳號做收發的限制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比如限制該網域使用不可以外寄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該帳號自動變成內部帳號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主功能之二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內建郵件過濾規則功能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可以自訂某些郵件使用條件 </a:t>
            </a:r>
            <a:r>
              <a:rPr lang="en-US" altLang="zh-TW" sz="2400" smtClean="0"/>
              <a:t>, </a:t>
            </a:r>
            <a:r>
              <a:rPr lang="zh-TW" altLang="en-US" sz="2400" smtClean="0"/>
              <a:t>稽核或轉寄或刪除或其它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內建不同帳號權限管理該</a:t>
            </a:r>
            <a:r>
              <a:rPr lang="en-US" altLang="zh-TW" sz="2400" b="1" smtClean="0">
                <a:solidFill>
                  <a:srgbClr val="FF0066"/>
                </a:solidFill>
              </a:rPr>
              <a:t>Mail Server</a:t>
            </a:r>
            <a:r>
              <a:rPr lang="zh-TW" altLang="en-US" sz="2400" b="1" smtClean="0">
                <a:solidFill>
                  <a:srgbClr val="FF0066"/>
                </a:solidFill>
              </a:rPr>
              <a:t>的管理功能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不同的使用者可以給不同的權限管理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公司統一免責宣告聲明功能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可以定義公司對外所有信件的統一簽章 </a:t>
            </a:r>
            <a:r>
              <a:rPr lang="en-US" altLang="zh-TW" sz="2400" b="1" smtClean="0">
                <a:solidFill>
                  <a:srgbClr val="FF0066"/>
                </a:solidFill>
              </a:rPr>
              <a:t>, </a:t>
            </a:r>
            <a:r>
              <a:rPr lang="zh-TW" altLang="en-US" sz="2400" b="1" smtClean="0">
                <a:solidFill>
                  <a:srgbClr val="FF0066"/>
                </a:solidFill>
              </a:rPr>
              <a:t>給貴公司或該單位一個很好的印象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支援 </a:t>
            </a:r>
            <a:r>
              <a:rPr lang="en-US" altLang="zh-TW" sz="2400" b="1" smtClean="0">
                <a:solidFill>
                  <a:srgbClr val="FF0066"/>
                </a:solidFill>
              </a:rPr>
              <a:t>Yahoo Domain Key </a:t>
            </a:r>
            <a:r>
              <a:rPr lang="zh-TW" altLang="en-US" sz="2400" b="1" smtClean="0">
                <a:solidFill>
                  <a:srgbClr val="FF0066"/>
                </a:solidFill>
              </a:rPr>
              <a:t>驗證功能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b="1" smtClean="0">
                <a:solidFill>
                  <a:srgbClr val="FF0066"/>
                </a:solidFill>
              </a:rPr>
              <a:t>支援 </a:t>
            </a:r>
            <a:r>
              <a:rPr lang="en-US" altLang="zh-TW" sz="2400" b="1" smtClean="0">
                <a:solidFill>
                  <a:srgbClr val="FF0066"/>
                </a:solidFill>
              </a:rPr>
              <a:t>Microsoft Sender-ID </a:t>
            </a:r>
            <a:r>
              <a:rPr lang="zh-TW" altLang="en-US" sz="2400" b="1" smtClean="0">
                <a:solidFill>
                  <a:srgbClr val="FF0066"/>
                </a:solidFill>
              </a:rPr>
              <a:t>驗證功能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可以開放使用者自行填表申請帳號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再由管理員審核開放權限 </a:t>
            </a:r>
            <a:r>
              <a:rPr lang="en-US" altLang="zh-TW" sz="2400" smtClean="0"/>
              <a:t>, </a:t>
            </a:r>
            <a:r>
              <a:rPr lang="zh-TW" altLang="en-US" sz="2400" smtClean="0"/>
              <a:t>申請表單可設定項目及必填選項 </a:t>
            </a:r>
            <a:r>
              <a:rPr lang="en-US" altLang="zh-TW" sz="2400" smtClean="0"/>
              <a:t>, </a:t>
            </a:r>
            <a:r>
              <a:rPr lang="zh-TW" altLang="en-US" sz="2400" smtClean="0"/>
              <a:t>此功能最適合公司機關行號使用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流量報表提供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CPU</a:t>
            </a:r>
            <a:r>
              <a:rPr lang="zh-TW" altLang="en-US" smtClean="0"/>
              <a:t>資訊 </a:t>
            </a:r>
            <a:r>
              <a:rPr lang="en-US" altLang="zh-TW" smtClean="0"/>
              <a:t>, </a:t>
            </a:r>
            <a:r>
              <a:rPr lang="zh-TW" altLang="en-US" smtClean="0"/>
              <a:t>包含</a:t>
            </a:r>
            <a:r>
              <a:rPr lang="en-US" altLang="zh-TW" smtClean="0"/>
              <a:t>CPU</a:t>
            </a:r>
            <a:r>
              <a:rPr lang="zh-TW" altLang="en-US" smtClean="0"/>
              <a:t>使用量圖表 </a:t>
            </a:r>
            <a:r>
              <a:rPr lang="en-US" altLang="zh-TW" smtClean="0"/>
              <a:t>, </a:t>
            </a:r>
            <a:r>
              <a:rPr lang="zh-TW" altLang="en-US" smtClean="0"/>
              <a:t>區分日</a:t>
            </a:r>
            <a:r>
              <a:rPr lang="en-US" altLang="zh-TW" smtClean="0"/>
              <a:t>/</a:t>
            </a:r>
            <a:r>
              <a:rPr lang="zh-TW" altLang="en-US" smtClean="0"/>
              <a:t>週</a:t>
            </a:r>
            <a:r>
              <a:rPr lang="en-US" altLang="zh-TW" smtClean="0"/>
              <a:t>/</a:t>
            </a:r>
            <a:r>
              <a:rPr lang="zh-TW" altLang="en-US" smtClean="0"/>
              <a:t>月</a:t>
            </a:r>
            <a:r>
              <a:rPr lang="en-US" altLang="zh-TW" smtClean="0"/>
              <a:t>/</a:t>
            </a:r>
            <a:r>
              <a:rPr lang="zh-TW" altLang="en-US" smtClean="0"/>
              <a:t>年詳細的統計圖表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/>
              <a:t>伺服器開機存活時間資訊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/>
              <a:t>記憶體資訊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/>
              <a:t>硬碟容量使用資訊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/>
              <a:t>網路流量圖表 </a:t>
            </a:r>
            <a:r>
              <a:rPr lang="en-US" altLang="zh-TW" smtClean="0"/>
              <a:t>, </a:t>
            </a:r>
            <a:r>
              <a:rPr lang="zh-TW" altLang="en-US" smtClean="0"/>
              <a:t>包含上傳和下載 </a:t>
            </a:r>
            <a:r>
              <a:rPr lang="en-US" altLang="zh-TW" smtClean="0"/>
              <a:t>, </a:t>
            </a:r>
            <a:r>
              <a:rPr lang="zh-TW" altLang="en-US" smtClean="0"/>
              <a:t>區分日</a:t>
            </a:r>
            <a:r>
              <a:rPr lang="en-US" altLang="zh-TW" smtClean="0"/>
              <a:t>/</a:t>
            </a:r>
            <a:r>
              <a:rPr lang="zh-TW" altLang="en-US" smtClean="0"/>
              <a:t>週</a:t>
            </a:r>
            <a:r>
              <a:rPr lang="en-US" altLang="zh-TW" smtClean="0"/>
              <a:t>/</a:t>
            </a:r>
            <a:r>
              <a:rPr lang="zh-TW" altLang="en-US" smtClean="0"/>
              <a:t>月</a:t>
            </a:r>
            <a:r>
              <a:rPr lang="en-US" altLang="zh-TW" smtClean="0"/>
              <a:t>/</a:t>
            </a:r>
            <a:r>
              <a:rPr lang="zh-TW" altLang="en-US" smtClean="0"/>
              <a:t>年詳細的統計圖表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mtClean="0"/>
              <a:t>內建使用排行榜</a:t>
            </a:r>
            <a:r>
              <a:rPr lang="en-US" altLang="zh-TW" smtClean="0"/>
              <a:t>/</a:t>
            </a:r>
            <a:r>
              <a:rPr lang="zh-TW" altLang="en-US" smtClean="0"/>
              <a:t>郵件流量統計</a:t>
            </a:r>
            <a:r>
              <a:rPr lang="en-US" altLang="zh-TW" smtClean="0"/>
              <a:t>/</a:t>
            </a:r>
            <a:r>
              <a:rPr lang="zh-TW" altLang="en-US" smtClean="0"/>
              <a:t>郵件流量統計</a:t>
            </a:r>
            <a:r>
              <a:rPr lang="en-US" altLang="zh-TW" smtClean="0"/>
              <a:t>(</a:t>
            </a:r>
            <a:r>
              <a:rPr lang="zh-TW" altLang="en-US" smtClean="0"/>
              <a:t>自訂</a:t>
            </a:r>
            <a:r>
              <a:rPr lang="en-US" altLang="zh-TW" smtClean="0"/>
              <a:t>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935162"/>
          </a:xfrm>
        </p:spPr>
        <p:txBody>
          <a:bodyPr/>
          <a:lstStyle/>
          <a:p>
            <a:pPr eaLnBrk="1" hangingPunct="1"/>
            <a:r>
              <a:rPr lang="zh-TW" altLang="en-US" sz="3200" smtClean="0"/>
              <a:t>系統日誌提供 </a:t>
            </a:r>
            <a:r>
              <a:rPr lang="en-US" altLang="zh-TW" sz="3200" smtClean="0"/>
              <a:t>, </a:t>
            </a:r>
            <a:r>
              <a:rPr lang="zh-TW" altLang="en-US" sz="3200" smtClean="0"/>
              <a:t>可以匯出</a:t>
            </a:r>
            <a:r>
              <a:rPr lang="en-US" altLang="zh-TW" sz="3200" smtClean="0"/>
              <a:t>CSV</a:t>
            </a:r>
            <a:r>
              <a:rPr lang="zh-TW" altLang="en-US" sz="3200" smtClean="0"/>
              <a:t>檔 </a:t>
            </a:r>
            <a:r>
              <a:rPr lang="en-US" altLang="zh-TW" sz="3200" smtClean="0"/>
              <a:t>, </a:t>
            </a:r>
            <a:r>
              <a:rPr lang="zh-TW" altLang="en-US" sz="3200" smtClean="0"/>
              <a:t>讓</a:t>
            </a:r>
            <a:r>
              <a:rPr lang="en-US" altLang="zh-TW" sz="3200" smtClean="0"/>
              <a:t>MIS</a:t>
            </a:r>
            <a:r>
              <a:rPr lang="zh-TW" altLang="en-US" sz="3200" smtClean="0"/>
              <a:t>自行產生或設計貴公司或貴單位的專屬統計報表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事件記錄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包含使用者管理的登入登出和修改設定包含帳號和來源時間</a:t>
            </a:r>
            <a:r>
              <a:rPr lang="en-US" altLang="zh-TW" sz="2400" smtClean="0"/>
              <a:t>/IP/</a:t>
            </a:r>
            <a:r>
              <a:rPr lang="zh-TW" altLang="en-US" sz="2400" smtClean="0"/>
              <a:t>帳號名稱</a:t>
            </a:r>
            <a:r>
              <a:rPr lang="en-US" altLang="zh-TW" sz="2400" smtClean="0"/>
              <a:t>/</a:t>
            </a:r>
            <a:r>
              <a:rPr lang="zh-TW" altLang="en-US" sz="2400" smtClean="0"/>
              <a:t>事件</a:t>
            </a:r>
            <a:r>
              <a:rPr lang="en-US" altLang="zh-TW" sz="2400" smtClean="0"/>
              <a:t>...</a:t>
            </a:r>
            <a:r>
              <a:rPr lang="zh-TW" altLang="en-US" sz="2400" smtClean="0"/>
              <a:t>等等資訊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SMTP</a:t>
            </a:r>
            <a:r>
              <a:rPr lang="zh-TW" altLang="en-US" sz="2400" smtClean="0"/>
              <a:t>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詳細的</a:t>
            </a:r>
            <a:r>
              <a:rPr lang="en-US" altLang="zh-TW" sz="2400" smtClean="0"/>
              <a:t>SMTP Log , </a:t>
            </a:r>
            <a:r>
              <a:rPr lang="zh-TW" altLang="en-US" sz="2400" smtClean="0"/>
              <a:t>可以看出信件傳遞真的問題發生在那 </a:t>
            </a:r>
            <a:r>
              <a:rPr lang="en-US" altLang="zh-TW" sz="2400" smtClean="0"/>
              <a:t>, </a:t>
            </a:r>
            <a:r>
              <a:rPr lang="zh-TW" altLang="en-US" sz="2400" smtClean="0"/>
              <a:t>此適合專業人士使用 </a:t>
            </a:r>
            <a:r>
              <a:rPr lang="en-US" altLang="zh-TW" sz="2400" smtClean="0"/>
              <a:t>, </a:t>
            </a:r>
            <a:r>
              <a:rPr lang="zh-TW" altLang="en-US" sz="2400" smtClean="0"/>
              <a:t>亦適合一般非專業人士學習使用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POP</a:t>
            </a:r>
            <a:r>
              <a:rPr lang="zh-TW" altLang="en-US" sz="2400" smtClean="0"/>
              <a:t>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如同</a:t>
            </a:r>
            <a:r>
              <a:rPr lang="en-US" altLang="zh-TW" sz="2400" smtClean="0"/>
              <a:t>SMTP</a:t>
            </a:r>
            <a:r>
              <a:rPr lang="zh-TW" altLang="en-US" sz="2400" smtClean="0"/>
              <a:t>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包含使用者</a:t>
            </a:r>
            <a:r>
              <a:rPr lang="en-US" altLang="zh-TW" sz="2400" smtClean="0"/>
              <a:t>Log</a:t>
            </a:r>
            <a:r>
              <a:rPr lang="zh-TW" altLang="en-US" sz="2400" smtClean="0"/>
              <a:t>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可以知道使用者由那個</a:t>
            </a:r>
            <a:r>
              <a:rPr lang="en-US" altLang="zh-TW" sz="2400" smtClean="0"/>
              <a:t>IP</a:t>
            </a:r>
            <a:r>
              <a:rPr lang="zh-TW" altLang="en-US" sz="2400" smtClean="0"/>
              <a:t>登入 </a:t>
            </a:r>
          </a:p>
          <a:p>
            <a:pPr eaLnBrk="1" hangingPunct="1">
              <a:lnSpc>
                <a:spcPct val="90000"/>
              </a:lnSpc>
            </a:pPr>
            <a:r>
              <a:rPr lang="zh-TW" altLang="en-US" sz="2400" smtClean="0"/>
              <a:t>網路服務記錄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比如</a:t>
            </a:r>
            <a:r>
              <a:rPr lang="en-US" altLang="zh-TW" sz="2400" smtClean="0"/>
              <a:t>IP</a:t>
            </a:r>
            <a:r>
              <a:rPr lang="zh-TW" altLang="en-US" sz="2400" smtClean="0"/>
              <a:t>更換 </a:t>
            </a:r>
            <a:r>
              <a:rPr lang="en-US" altLang="zh-TW" sz="2400" smtClean="0"/>
              <a:t>, </a:t>
            </a:r>
            <a:r>
              <a:rPr lang="zh-TW" altLang="en-US" sz="2400" smtClean="0"/>
              <a:t>或其他的網路服務變動記錄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z="2400" smtClean="0"/>
              <a:t>FTP</a:t>
            </a:r>
            <a:r>
              <a:rPr lang="zh-TW" altLang="en-US" sz="2400" smtClean="0"/>
              <a:t>記錄 </a:t>
            </a:r>
            <a:r>
              <a:rPr lang="en-US" altLang="zh-TW" sz="2400" smtClean="0"/>
              <a:t>, </a:t>
            </a:r>
            <a:r>
              <a:rPr lang="zh-TW" altLang="en-US" sz="2400" smtClean="0"/>
              <a:t>可以記錄</a:t>
            </a:r>
            <a:r>
              <a:rPr lang="en-US" altLang="zh-TW" sz="2400" smtClean="0"/>
              <a:t>Login</a:t>
            </a:r>
            <a:r>
              <a:rPr lang="zh-TW" altLang="en-US" sz="2400" smtClean="0"/>
              <a:t>的</a:t>
            </a:r>
            <a:r>
              <a:rPr lang="en-US" altLang="zh-TW" sz="2400" smtClean="0"/>
              <a:t>IP</a:t>
            </a:r>
            <a:r>
              <a:rPr lang="zh-TW" altLang="en-US" sz="2400" smtClean="0"/>
              <a:t>和其他資訊 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軔體完全自動更新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提供軟體永久免費更新之服務 </a:t>
            </a:r>
            <a:r>
              <a:rPr lang="en-US" altLang="zh-TW" smtClean="0"/>
              <a:t>, </a:t>
            </a:r>
            <a:r>
              <a:rPr lang="zh-TW" altLang="en-US" smtClean="0"/>
              <a:t>任何時候當我們有新的版本或新功能推出時 </a:t>
            </a:r>
            <a:r>
              <a:rPr lang="en-US" altLang="zh-TW" smtClean="0"/>
              <a:t>,</a:t>
            </a:r>
            <a:r>
              <a:rPr lang="zh-TW" altLang="en-US" smtClean="0"/>
              <a:t>你都可以自行下載回去透過管理介面自行更新韌體功能 </a:t>
            </a:r>
            <a:r>
              <a:rPr lang="en-US" altLang="zh-TW" smtClean="0"/>
              <a:t>, </a:t>
            </a:r>
            <a:r>
              <a:rPr lang="zh-TW" altLang="en-US" smtClean="0"/>
              <a:t>可以設定成自動更新 </a:t>
            </a:r>
            <a:r>
              <a:rPr lang="en-US" altLang="zh-TW" smtClean="0"/>
              <a:t>, </a:t>
            </a:r>
            <a:r>
              <a:rPr lang="zh-TW" altLang="en-US" smtClean="0"/>
              <a:t>他會像</a:t>
            </a:r>
            <a:r>
              <a:rPr lang="en-US" altLang="zh-TW" smtClean="0"/>
              <a:t>Windows Update</a:t>
            </a:r>
            <a:r>
              <a:rPr lang="zh-TW" altLang="en-US" smtClean="0"/>
              <a:t>一樣 </a:t>
            </a:r>
            <a:r>
              <a:rPr lang="en-US" altLang="zh-TW" smtClean="0"/>
              <a:t>, </a:t>
            </a:r>
            <a:r>
              <a:rPr lang="zh-TW" altLang="en-US" smtClean="0"/>
              <a:t>完成後自動</a:t>
            </a:r>
            <a:r>
              <a:rPr lang="en-US" altLang="zh-TW" smtClean="0"/>
              <a:t>Reboot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4000" smtClean="0"/>
              <a:t>Smart Host</a:t>
            </a:r>
            <a:br>
              <a:rPr lang="en-US" altLang="zh-TW" sz="4000" smtClean="0"/>
            </a:br>
            <a:r>
              <a:rPr lang="en-US" altLang="zh-TW" sz="4000" smtClean="0"/>
              <a:t>Yahoo.com.tw</a:t>
            </a:r>
            <a:r>
              <a:rPr lang="en-US" altLang="zh-TW" sz="4000" smtClean="0">
                <a:sym typeface="Wingdings" pitchFamily="2" charset="2"/>
              </a:rPr>
              <a:t>168.95.4.211</a:t>
            </a:r>
            <a:endParaRPr lang="en-US" altLang="zh-TW" sz="4000" smtClean="0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/>
          </a:p>
        </p:txBody>
      </p:sp>
      <p:pic>
        <p:nvPicPr>
          <p:cNvPr id="45060" name="Picture 4" descr="routing_mai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8382000" cy="48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伺服器對應轉寄服務 </a:t>
            </a:r>
          </a:p>
        </p:txBody>
      </p:sp>
      <p:graphicFrame>
        <p:nvGraphicFramePr>
          <p:cNvPr id="460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61988" y="2219325"/>
          <a:ext cx="7818437" cy="3286125"/>
        </p:xfrm>
        <a:graphic>
          <a:graphicData uri="http://schemas.openxmlformats.org/presentationml/2006/ole">
            <p:oleObj spid="_x0000_s46096" name="PhotoImpact" r:id="rId3" imgW="7819048" imgH="3285714" progId="PI3.Image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06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533400"/>
          <a:ext cx="9144000" cy="5583238"/>
        </p:xfrm>
        <a:graphic>
          <a:graphicData uri="http://schemas.openxmlformats.org/presentationml/2006/ole">
            <p:oleObj spid="_x0000_s47119" name="Visio" r:id="rId3" imgW="8982040" imgH="5485275" progId="">
              <p:embed/>
            </p:oleObj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帳號無痛轉移</a:t>
            </a:r>
            <a:r>
              <a:rPr lang="en-US" altLang="zh-TW" smtClean="0"/>
              <a:t>(</a:t>
            </a:r>
            <a:r>
              <a:rPr lang="zh-TW" altLang="en-US" smtClean="0"/>
              <a:t>新功能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481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14375" y="2343150"/>
          <a:ext cx="7713663" cy="3038475"/>
        </p:xfrm>
        <a:graphic>
          <a:graphicData uri="http://schemas.openxmlformats.org/presentationml/2006/ole">
            <p:oleObj spid="_x0000_s48144" name="PhotoImpact" r:id="rId3" imgW="7714286" imgH="30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統一簽章</a:t>
            </a:r>
            <a:r>
              <a:rPr lang="en-US" altLang="zh-TW" smtClean="0"/>
              <a:t>(</a:t>
            </a:r>
            <a:r>
              <a:rPr lang="zh-TW" altLang="en-US" smtClean="0"/>
              <a:t>免責聲明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491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84400"/>
          <a:ext cx="8229600" cy="3355975"/>
        </p:xfrm>
        <a:graphic>
          <a:graphicData uri="http://schemas.openxmlformats.org/presentationml/2006/ole">
            <p:oleObj spid="_x0000_s49168" name="PhotoImpact" r:id="rId3" imgW="8619048" imgH="3514286" progId="PI3.Image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</a:t>
            </a:r>
            <a:r>
              <a:rPr lang="zh-TW" altLang="en-US" smtClean="0"/>
              <a:t>更新注意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zh-TW" altLang="en-US" smtClean="0"/>
              <a:t>目前</a:t>
            </a:r>
            <a:r>
              <a:rPr lang="en-US" altLang="zh-TW" smtClean="0"/>
              <a:t>Support DNS/Web/Mail</a:t>
            </a:r>
            <a:endParaRPr lang="zh-TW" altLang="en-US" smtClean="0"/>
          </a:p>
        </p:txBody>
      </p:sp>
      <p:sp>
        <p:nvSpPr>
          <p:cNvPr id="512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Dom</a:t>
            </a:r>
          </a:p>
          <a:p>
            <a:pPr lvl="1"/>
            <a:r>
              <a:rPr lang="zh-TW" altLang="en-US" smtClean="0"/>
              <a:t>先更新</a:t>
            </a:r>
            <a:r>
              <a:rPr lang="en-US" altLang="zh-TW" smtClean="0"/>
              <a:t>V3.154 </a:t>
            </a:r>
            <a:r>
              <a:rPr lang="zh-TW" altLang="en-US" smtClean="0"/>
              <a:t>之後再更新</a:t>
            </a:r>
            <a:r>
              <a:rPr lang="en-US" altLang="zh-TW" smtClean="0"/>
              <a:t> Apache: v2.2.23 </a:t>
            </a:r>
          </a:p>
          <a:p>
            <a:pPr lvl="1"/>
            <a:endParaRPr lang="en-US" altLang="zh-TW" smtClean="0"/>
          </a:p>
          <a:p>
            <a:r>
              <a:rPr lang="en-US" altLang="zh-TW" smtClean="0"/>
              <a:t>CD</a:t>
            </a:r>
            <a:r>
              <a:rPr lang="zh-TW" altLang="en-US" smtClean="0"/>
              <a:t>版</a:t>
            </a:r>
            <a:endParaRPr lang="en-US" altLang="zh-TW" smtClean="0"/>
          </a:p>
          <a:p>
            <a:pPr lvl="1"/>
            <a:r>
              <a:rPr lang="zh-TW" altLang="en-US" smtClean="0"/>
              <a:t>請直接更換</a:t>
            </a:r>
            <a:r>
              <a:rPr lang="en-US" altLang="zh-TW" smtClean="0"/>
              <a:t>CD</a:t>
            </a:r>
            <a:r>
              <a:rPr lang="zh-TW" altLang="en-US" smtClean="0"/>
              <a:t>開機</a:t>
            </a:r>
            <a:endParaRPr lang="en-US" altLang="zh-TW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Mail DDos</a:t>
            </a:r>
          </a:p>
        </p:txBody>
      </p:sp>
      <p:graphicFrame>
        <p:nvGraphicFramePr>
          <p:cNvPr id="50179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855663" y="1600200"/>
          <a:ext cx="7431087" cy="4525963"/>
        </p:xfrm>
        <a:graphic>
          <a:graphicData uri="http://schemas.openxmlformats.org/presentationml/2006/ole">
            <p:oleObj spid="_x0000_s50192" name="PhotoImpact" r:id="rId3" imgW="6428571" imgH="3914286" progId="PI3.Image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灰名單比對方式</a:t>
            </a:r>
          </a:p>
        </p:txBody>
      </p:sp>
      <p:graphicFrame>
        <p:nvGraphicFramePr>
          <p:cNvPr id="51203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0" y="1295400"/>
          <a:ext cx="9144000" cy="5091113"/>
        </p:xfrm>
        <a:graphic>
          <a:graphicData uri="http://schemas.openxmlformats.org/presentationml/2006/ole">
            <p:oleObj spid="_x0000_s51216" name="PhotoImpact" r:id="rId3" imgW="7180952" imgH="50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郵件側錄查詢</a:t>
            </a:r>
          </a:p>
        </p:txBody>
      </p:sp>
      <p:graphicFrame>
        <p:nvGraphicFramePr>
          <p:cNvPr id="522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644775"/>
          <a:ext cx="8229600" cy="2436813"/>
        </p:xfrm>
        <a:graphic>
          <a:graphicData uri="http://schemas.openxmlformats.org/presentationml/2006/ole">
            <p:oleObj spid="_x0000_s52240" name="PhotoImpact" r:id="rId3" imgW="10295238" imgH="3047619" progId="PI3.Image">
              <p:embed/>
            </p:oleObj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設定郵件側錄</a:t>
            </a:r>
          </a:p>
        </p:txBody>
      </p:sp>
      <p:graphicFrame>
        <p:nvGraphicFramePr>
          <p:cNvPr id="532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42950" y="1643063"/>
          <a:ext cx="7656513" cy="4438650"/>
        </p:xfrm>
        <a:graphic>
          <a:graphicData uri="http://schemas.openxmlformats.org/presentationml/2006/ole">
            <p:oleObj spid="_x0000_s53264" name="PhotoImpact" r:id="rId3" imgW="7657143" imgH="44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郵件歸檔備份</a:t>
            </a:r>
          </a:p>
        </p:txBody>
      </p:sp>
      <p:graphicFrame>
        <p:nvGraphicFramePr>
          <p:cNvPr id="542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42950" y="2219325"/>
          <a:ext cx="7656513" cy="3286125"/>
        </p:xfrm>
        <a:graphic>
          <a:graphicData uri="http://schemas.openxmlformats.org/presentationml/2006/ole">
            <p:oleObj spid="_x0000_s54288" name="PhotoImpact" r:id="rId3" imgW="7657143" imgH="3285714" progId="PI3.Image">
              <p:embed/>
            </p:oleObj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備份離線瀏覽</a:t>
            </a:r>
          </a:p>
        </p:txBody>
      </p:sp>
      <p:graphicFrame>
        <p:nvGraphicFramePr>
          <p:cNvPr id="552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62000" y="1600200"/>
          <a:ext cx="7656513" cy="1409700"/>
        </p:xfrm>
        <a:graphic>
          <a:graphicData uri="http://schemas.openxmlformats.org/presentationml/2006/ole">
            <p:oleObj spid="_x0000_s55312" name="PhotoImpact" r:id="rId3" imgW="7657143" imgH="1409524" progId="PI3.Image">
              <p:embed/>
            </p:oleObj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郵件掃毒</a:t>
            </a:r>
          </a:p>
        </p:txBody>
      </p:sp>
      <p:graphicFrame>
        <p:nvGraphicFramePr>
          <p:cNvPr id="563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060450" y="1600200"/>
          <a:ext cx="7021513" cy="4525963"/>
        </p:xfrm>
        <a:graphic>
          <a:graphicData uri="http://schemas.openxmlformats.org/presentationml/2006/ole">
            <p:oleObj spid="_x0000_s56336" name="PhotoImpact" r:id="rId3" imgW="8438095" imgH="54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廣告信處理</a:t>
            </a:r>
          </a:p>
        </p:txBody>
      </p:sp>
      <p:graphicFrame>
        <p:nvGraphicFramePr>
          <p:cNvPr id="573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41475"/>
          <a:ext cx="8229600" cy="4443413"/>
        </p:xfrm>
        <a:graphic>
          <a:graphicData uri="http://schemas.openxmlformats.org/presentationml/2006/ole">
            <p:oleObj spid="_x0000_s57360" name="PhotoImpact" r:id="rId3" imgW="10019048" imgH="5409524" progId="PI3.Image">
              <p:embed/>
            </p:oleObj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廣告信學習</a:t>
            </a:r>
          </a:p>
        </p:txBody>
      </p:sp>
      <p:graphicFrame>
        <p:nvGraphicFramePr>
          <p:cNvPr id="583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028825"/>
          <a:ext cx="8229600" cy="3668713"/>
        </p:xfrm>
        <a:graphic>
          <a:graphicData uri="http://schemas.openxmlformats.org/presentationml/2006/ole">
            <p:oleObj spid="_x0000_s58384" name="PhotoImpact" r:id="rId3" imgW="8952381" imgH="3990476" progId="PI3.Image">
              <p:embed/>
            </p:oleObj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圖樣廣告信辨識</a:t>
            </a:r>
          </a:p>
        </p:txBody>
      </p:sp>
      <p:graphicFrame>
        <p:nvGraphicFramePr>
          <p:cNvPr id="593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547813" y="1633538"/>
          <a:ext cx="6048375" cy="4457700"/>
        </p:xfrm>
        <a:graphic>
          <a:graphicData uri="http://schemas.openxmlformats.org/presentationml/2006/ole">
            <p:oleObj spid="_x0000_s59408" name="PhotoImpact" r:id="rId3" imgW="6047619" imgH="44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 Wan </a:t>
            </a:r>
            <a:r>
              <a:rPr lang="zh-TW" altLang="en-US" smtClean="0"/>
              <a:t>設定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772400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廣告信隔離區</a:t>
            </a:r>
          </a:p>
        </p:txBody>
      </p:sp>
      <p:graphicFrame>
        <p:nvGraphicFramePr>
          <p:cNvPr id="6041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47688" y="2076450"/>
          <a:ext cx="8047037" cy="3571875"/>
        </p:xfrm>
        <a:graphic>
          <a:graphicData uri="http://schemas.openxmlformats.org/presentationml/2006/ole">
            <p:oleObj spid="_x0000_s60432" name="PhotoImpact" r:id="rId3" imgW="8047619" imgH="3571429" progId="PI3.Image">
              <p:embed/>
            </p:oleObj>
          </a:graphicData>
        </a:graphic>
      </p:graphicFrame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Spam Report(</a:t>
            </a:r>
            <a:r>
              <a:rPr lang="zh-TW" altLang="en-US" smtClean="0"/>
              <a:t>可取回的信件</a:t>
            </a:r>
            <a:r>
              <a:rPr lang="en-US" altLang="zh-TW" smtClean="0"/>
              <a:t>)</a:t>
            </a:r>
          </a:p>
        </p:txBody>
      </p:sp>
      <p:pic>
        <p:nvPicPr>
          <p:cNvPr id="61443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2046288"/>
            <a:ext cx="8229600" cy="36322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Spam Report(</a:t>
            </a:r>
            <a:r>
              <a:rPr lang="zh-TW" altLang="en-US" smtClean="0"/>
              <a:t>已刪信區</a:t>
            </a:r>
            <a:r>
              <a:rPr lang="en-US" altLang="zh-TW" smtClean="0"/>
              <a:t>)</a:t>
            </a:r>
          </a:p>
        </p:txBody>
      </p:sp>
      <p:pic>
        <p:nvPicPr>
          <p:cNvPr id="6246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57200" y="1944688"/>
            <a:ext cx="8229600" cy="3836987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Audit</a:t>
            </a:r>
            <a:r>
              <a:rPr lang="zh-TW" altLang="en-US" smtClean="0"/>
              <a:t>和條件</a:t>
            </a:r>
            <a:r>
              <a:rPr lang="en-US" altLang="zh-TW" smtClean="0"/>
              <a:t>(</a:t>
            </a:r>
            <a:r>
              <a:rPr lang="zh-TW" altLang="en-US" smtClean="0"/>
              <a:t>上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6349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30275" y="1600200"/>
          <a:ext cx="7283450" cy="4525963"/>
        </p:xfrm>
        <a:graphic>
          <a:graphicData uri="http://schemas.openxmlformats.org/presentationml/2006/ole">
            <p:oleObj spid="_x0000_s63504" name="PhotoImpact" r:id="rId3" imgW="8952381" imgH="5561905" progId="PI3.Image">
              <p:embed/>
            </p:oleObj>
          </a:graphicData>
        </a:graphic>
      </p:graphicFrame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Audit</a:t>
            </a:r>
            <a:r>
              <a:rPr lang="zh-TW" altLang="en-US" smtClean="0"/>
              <a:t>和條件</a:t>
            </a:r>
            <a:r>
              <a:rPr lang="en-US" altLang="zh-TW" smtClean="0"/>
              <a:t>(</a:t>
            </a:r>
            <a:r>
              <a:rPr lang="zh-TW" altLang="en-US" smtClean="0"/>
              <a:t>下</a:t>
            </a:r>
            <a:r>
              <a:rPr lang="en-US" altLang="zh-TW" smtClean="0"/>
              <a:t>)</a:t>
            </a:r>
          </a:p>
        </p:txBody>
      </p:sp>
      <p:graphicFrame>
        <p:nvGraphicFramePr>
          <p:cNvPr id="645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66788" y="1600200"/>
          <a:ext cx="7208837" cy="4525963"/>
        </p:xfrm>
        <a:graphic>
          <a:graphicData uri="http://schemas.openxmlformats.org/presentationml/2006/ole">
            <p:oleObj spid="_x0000_s64528" name="PhotoImpact" r:id="rId3" imgW="8952381" imgH="5619048" progId="PI3.Image">
              <p:embed/>
            </p:oleObj>
          </a:graphicData>
        </a:graphic>
      </p:graphicFrame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收發管制</a:t>
            </a:r>
            <a:r>
              <a:rPr lang="en-US" altLang="zh-TW" smtClean="0"/>
              <a:t/>
            </a:r>
            <a:br>
              <a:rPr lang="en-US" altLang="zh-TW" smtClean="0"/>
            </a:br>
            <a:r>
              <a:rPr lang="en-US" altLang="zh-TW" smtClean="0"/>
              <a:t>(</a:t>
            </a:r>
            <a:r>
              <a:rPr lang="zh-TW" altLang="en-US" smtClean="0"/>
              <a:t>帳號限定內部使用</a:t>
            </a:r>
            <a:r>
              <a:rPr lang="en-US" altLang="zh-TW" smtClean="0"/>
              <a:t>,</a:t>
            </a:r>
            <a:r>
              <a:rPr lang="zh-TW" altLang="en-US" smtClean="0"/>
              <a:t>不準外發</a:t>
            </a:r>
            <a:r>
              <a:rPr lang="en-US" altLang="zh-TW" smtClean="0"/>
              <a:t>)</a:t>
            </a:r>
            <a:endParaRPr lang="zh-TW" altLang="en-US" smtClean="0"/>
          </a:p>
        </p:txBody>
      </p:sp>
      <p:graphicFrame>
        <p:nvGraphicFramePr>
          <p:cNvPr id="655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939800" y="1600200"/>
          <a:ext cx="7264400" cy="4525963"/>
        </p:xfrm>
        <a:graphic>
          <a:graphicData uri="http://schemas.openxmlformats.org/presentationml/2006/ole">
            <p:oleObj spid="_x0000_s65552" name="PhotoImpact" r:id="rId3" imgW="8990476" imgH="5600000" progId="PI3.Image">
              <p:embed/>
            </p:oleObj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主管收到的待審郵件</a:t>
            </a:r>
          </a:p>
        </p:txBody>
      </p:sp>
      <p:graphicFrame>
        <p:nvGraphicFramePr>
          <p:cNvPr id="665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76400"/>
          <a:ext cx="8229600" cy="3429000"/>
        </p:xfrm>
        <a:graphic>
          <a:graphicData uri="http://schemas.openxmlformats.org/presentationml/2006/ole">
            <p:oleObj spid="_x0000_s66576" name="PhotoImpact" r:id="rId3" imgW="4457143" imgH="18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帳號管理</a:t>
            </a: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520950"/>
          <a:ext cx="8229600" cy="2682875"/>
        </p:xfrm>
        <a:graphic>
          <a:graphicData uri="http://schemas.openxmlformats.org/presentationml/2006/ole">
            <p:oleObj spid="_x0000_s67600" name="PhotoImpact" r:id="rId3" imgW="10285714" imgH="3352381" progId="PI3.Image">
              <p:embed/>
            </p:oleObj>
          </a:graphicData>
        </a:graphic>
      </p:graphicFrame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使用者管理</a:t>
            </a:r>
            <a:r>
              <a:rPr lang="en-US" altLang="zh-TW" smtClean="0"/>
              <a:t>/AD</a:t>
            </a:r>
            <a:r>
              <a:rPr lang="zh-TW" altLang="en-US" smtClean="0"/>
              <a:t>整合 </a:t>
            </a:r>
          </a:p>
        </p:txBody>
      </p:sp>
      <p:graphicFrame>
        <p:nvGraphicFramePr>
          <p:cNvPr id="686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8600" y="1143000"/>
          <a:ext cx="8610600" cy="5330825"/>
        </p:xfrm>
        <a:graphic>
          <a:graphicData uri="http://schemas.openxmlformats.org/presentationml/2006/ole">
            <p:oleObj spid="_x0000_s68624" name="PhotoImpact" r:id="rId3" imgW="7923810" imgH="4904762" progId="PI3.Image">
              <p:embed/>
            </p:oleObj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使用者管理 </a:t>
            </a:r>
            <a:r>
              <a:rPr lang="en-US" altLang="zh-TW" smtClean="0"/>
              <a:t>/ </a:t>
            </a:r>
            <a:r>
              <a:rPr lang="zh-TW" altLang="en-US" smtClean="0"/>
              <a:t>公佈欄 </a:t>
            </a:r>
          </a:p>
        </p:txBody>
      </p:sp>
      <p:graphicFrame>
        <p:nvGraphicFramePr>
          <p:cNvPr id="696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8600" y="1143000"/>
          <a:ext cx="8686800" cy="5145088"/>
        </p:xfrm>
        <a:graphic>
          <a:graphicData uri="http://schemas.openxmlformats.org/presentationml/2006/ole">
            <p:oleObj spid="_x0000_s69648" name="PhotoImpact" r:id="rId3" imgW="7123810" imgH="4219048" progId="PI3.Image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IPv6 Status</a:t>
            </a:r>
            <a:endParaRPr lang="zh-TW" altLang="en-US" smtClean="0"/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4413" y="1371600"/>
            <a:ext cx="6858000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User</a:t>
            </a:r>
            <a:r>
              <a:rPr lang="zh-TW" altLang="en-US" smtClean="0"/>
              <a:t>畫面</a:t>
            </a:r>
          </a:p>
        </p:txBody>
      </p:sp>
      <p:graphicFrame>
        <p:nvGraphicFramePr>
          <p:cNvPr id="706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900238"/>
          <a:ext cx="8229600" cy="3924300"/>
        </p:xfrm>
        <a:graphic>
          <a:graphicData uri="http://schemas.openxmlformats.org/presentationml/2006/ole">
            <p:oleObj spid="_x0000_s70672" name="PhotoImpact" r:id="rId3" imgW="9485714" imgH="4523810" progId="PI3.Image">
              <p:embed/>
            </p:oleObj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使用者管理 </a:t>
            </a:r>
            <a:r>
              <a:rPr lang="en-US" altLang="zh-TW" smtClean="0"/>
              <a:t>/ </a:t>
            </a:r>
            <a:r>
              <a:rPr lang="zh-TW" altLang="en-US" smtClean="0"/>
              <a:t>行事曆</a:t>
            </a:r>
          </a:p>
        </p:txBody>
      </p:sp>
      <p:graphicFrame>
        <p:nvGraphicFramePr>
          <p:cNvPr id="7168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1828800"/>
          <a:ext cx="9144000" cy="4410075"/>
        </p:xfrm>
        <a:graphic>
          <a:graphicData uri="http://schemas.openxmlformats.org/presentationml/2006/ole">
            <p:oleObj spid="_x0000_s71696" name="PhotoImpact" r:id="rId3" imgW="8019048" imgH="3866667" progId="PI3.Image">
              <p:embed/>
            </p:oleObj>
          </a:graphicData>
        </a:graphic>
      </p:graphicFrame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User</a:t>
            </a:r>
            <a:r>
              <a:rPr lang="zh-TW" altLang="en-US" smtClean="0"/>
              <a:t>畫面</a:t>
            </a:r>
          </a:p>
        </p:txBody>
      </p:sp>
      <p:graphicFrame>
        <p:nvGraphicFramePr>
          <p:cNvPr id="727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506413" y="1600200"/>
          <a:ext cx="8131175" cy="4525963"/>
        </p:xfrm>
        <a:graphic>
          <a:graphicData uri="http://schemas.openxmlformats.org/presentationml/2006/ole">
            <p:oleObj spid="_x0000_s72720" name="PhotoImpact" r:id="rId3" imgW="9495238" imgH="5285714" progId="PI3.Image">
              <p:embed/>
            </p:oleObj>
          </a:graphicData>
        </a:graphic>
      </p:graphicFrame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2400" dirty="0" smtClean="0"/>
              <a:t>行事曆通知信功能</a:t>
            </a:r>
            <a:r>
              <a:rPr lang="en-US" altLang="zh-TW" sz="2400" dirty="0" smtClean="0"/>
              <a:t/>
            </a:r>
            <a:br>
              <a:rPr lang="en-US" altLang="zh-TW" sz="2400" dirty="0" smtClean="0"/>
            </a:br>
            <a:r>
              <a:rPr lang="zh-TW" altLang="en-US" sz="2400" dirty="0" smtClean="0"/>
              <a:t>也</a:t>
            </a:r>
            <a:r>
              <a:rPr lang="zh-TW" altLang="en-US" sz="2400" smtClean="0"/>
              <a:t>可以通知其他相關人士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可以當程排程寄信</a:t>
            </a:r>
            <a:r>
              <a:rPr lang="en-US" altLang="zh-TW" sz="2400" dirty="0" smtClean="0"/>
              <a:t>,</a:t>
            </a:r>
            <a:r>
              <a:rPr lang="zh-TW" altLang="en-US" sz="2400" dirty="0" smtClean="0"/>
              <a:t>比如生日快</a:t>
            </a:r>
            <a:r>
              <a:rPr lang="zh-TW" altLang="en-US" sz="2400" dirty="0"/>
              <a:t>樂</a:t>
            </a:r>
          </a:p>
        </p:txBody>
      </p:sp>
      <p:pic>
        <p:nvPicPr>
          <p:cNvPr id="1218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7503" y="1600200"/>
            <a:ext cx="768899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996734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Linux</a:t>
            </a:r>
            <a:r>
              <a:rPr lang="zh-TW" altLang="en-US" smtClean="0"/>
              <a:t>直接匯入帳號和密碼</a:t>
            </a:r>
          </a:p>
        </p:txBody>
      </p:sp>
      <p:graphicFrame>
        <p:nvGraphicFramePr>
          <p:cNvPr id="737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093913"/>
          <a:ext cx="8229600" cy="3536950"/>
        </p:xfrm>
        <a:graphic>
          <a:graphicData uri="http://schemas.openxmlformats.org/presentationml/2006/ole">
            <p:oleObj spid="_x0000_s73744" name="PhotoImpact" r:id="rId3" imgW="9752381" imgH="4190476" progId="PI3.Image">
              <p:embed/>
            </p:oleObj>
          </a:graphicData>
        </a:graphic>
      </p:graphicFrame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群組管理</a:t>
            </a:r>
          </a:p>
        </p:txBody>
      </p:sp>
      <p:graphicFrame>
        <p:nvGraphicFramePr>
          <p:cNvPr id="7475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243013" y="1738313"/>
          <a:ext cx="6656387" cy="4248150"/>
        </p:xfrm>
        <a:graphic>
          <a:graphicData uri="http://schemas.openxmlformats.org/presentationml/2006/ole">
            <p:oleObj spid="_x0000_s74768" name="PhotoImpact" r:id="rId3" imgW="6657143" imgH="4247619" progId="PI3.Image">
              <p:embed/>
            </p:oleObj>
          </a:graphicData>
        </a:graphic>
      </p:graphicFrame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申請帳號管理</a:t>
            </a:r>
          </a:p>
        </p:txBody>
      </p:sp>
      <p:graphicFrame>
        <p:nvGraphicFramePr>
          <p:cNvPr id="7577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990725"/>
          <a:ext cx="8229600" cy="3744913"/>
        </p:xfrm>
        <a:graphic>
          <a:graphicData uri="http://schemas.openxmlformats.org/presentationml/2006/ole">
            <p:oleObj spid="_x0000_s75792" name="PhotoImpact" r:id="rId3" imgW="10047619" imgH="4571429" progId="PI3.Image">
              <p:embed/>
            </p:oleObj>
          </a:graphicData>
        </a:graphic>
      </p:graphicFrame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初值設定</a:t>
            </a:r>
          </a:p>
        </p:txBody>
      </p:sp>
      <p:graphicFrame>
        <p:nvGraphicFramePr>
          <p:cNvPr id="768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428875"/>
          <a:ext cx="8229600" cy="2868613"/>
        </p:xfrm>
        <a:graphic>
          <a:graphicData uri="http://schemas.openxmlformats.org/presentationml/2006/ole">
            <p:oleObj spid="_x0000_s76816" name="PhotoImpact" r:id="rId3" imgW="10028571" imgH="3495238" progId="PI3.Image">
              <p:embed/>
            </p:oleObj>
          </a:graphicData>
        </a:graphic>
      </p:graphicFrame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LDAP</a:t>
            </a:r>
            <a:r>
              <a:rPr lang="zh-TW" altLang="en-US" smtClean="0"/>
              <a:t>共同通訊錄</a:t>
            </a:r>
          </a:p>
        </p:txBody>
      </p:sp>
      <p:graphicFrame>
        <p:nvGraphicFramePr>
          <p:cNvPr id="778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490788"/>
          <a:ext cx="8229600" cy="2743200"/>
        </p:xfrm>
        <a:graphic>
          <a:graphicData uri="http://schemas.openxmlformats.org/presentationml/2006/ole">
            <p:oleObj spid="_x0000_s77840" name="PhotoImpact" r:id="rId3" imgW="8971429" imgH="2990476" progId="PI3.Image">
              <p:embed/>
            </p:oleObj>
          </a:graphicData>
        </a:graphic>
      </p:graphicFrame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eaLnBrk="1" hangingPunct="1"/>
            <a:r>
              <a:rPr lang="en-US" altLang="zh-TW" sz="4000" smtClean="0"/>
              <a:t>Web</a:t>
            </a:r>
            <a:r>
              <a:rPr lang="zh-TW" altLang="en-US" sz="4000" smtClean="0"/>
              <a:t>使用時</a:t>
            </a:r>
          </a:p>
        </p:txBody>
      </p:sp>
      <p:graphicFrame>
        <p:nvGraphicFramePr>
          <p:cNvPr id="7885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0" y="990600"/>
          <a:ext cx="9144000" cy="5351463"/>
        </p:xfrm>
        <a:graphic>
          <a:graphicData uri="http://schemas.openxmlformats.org/presentationml/2006/ole">
            <p:oleObj spid="_x0000_s78864" name="PhotoImpact" r:id="rId3" imgW="7619048" imgH="44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Ping TEST</a:t>
            </a:r>
            <a:endParaRPr lang="zh-TW" altLang="en-US" smtClean="0"/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6550"/>
            <a:ext cx="6507163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LDAP</a:t>
            </a:r>
            <a:r>
              <a:rPr lang="zh-TW" altLang="en-US" smtClean="0"/>
              <a:t>備份</a:t>
            </a:r>
          </a:p>
        </p:txBody>
      </p:sp>
      <p:graphicFrame>
        <p:nvGraphicFramePr>
          <p:cNvPr id="798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801938"/>
          <a:ext cx="8229600" cy="2122487"/>
        </p:xfrm>
        <a:graphic>
          <a:graphicData uri="http://schemas.openxmlformats.org/presentationml/2006/ole">
            <p:oleObj spid="_x0000_s79888" name="PhotoImpact" r:id="rId3" imgW="9047619" imgH="2333333" progId="PI3.Image">
              <p:embed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z="4000" smtClean="0"/>
              <a:t>群組派信</a:t>
            </a:r>
            <a:r>
              <a:rPr lang="en-US" altLang="zh-TW" sz="4000" smtClean="0"/>
              <a:t>(</a:t>
            </a:r>
            <a:r>
              <a:rPr lang="zh-TW" altLang="en-US" sz="4000" smtClean="0"/>
              <a:t>電子報</a:t>
            </a:r>
            <a:r>
              <a:rPr lang="en-US" altLang="zh-TW" sz="4000" smtClean="0"/>
              <a:t>)</a:t>
            </a:r>
            <a:br>
              <a:rPr lang="en-US" altLang="zh-TW" sz="4000" smtClean="0"/>
            </a:br>
            <a:r>
              <a:rPr lang="zh-TW" altLang="en-US" sz="4000" smtClean="0"/>
              <a:t>可鎖發送權限的派報方式</a:t>
            </a:r>
            <a:r>
              <a:rPr lang="en-US" altLang="zh-TW" sz="4000" smtClean="0"/>
              <a:t>,</a:t>
            </a:r>
            <a:r>
              <a:rPr lang="zh-TW" altLang="en-US" sz="4000" smtClean="0"/>
              <a:t>可以多組</a:t>
            </a:r>
          </a:p>
        </p:txBody>
      </p:sp>
      <p:graphicFrame>
        <p:nvGraphicFramePr>
          <p:cNvPr id="80899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524000"/>
          <a:ext cx="7315200" cy="4706938"/>
        </p:xfrm>
        <a:graphic>
          <a:graphicData uri="http://schemas.openxmlformats.org/presentationml/2006/ole">
            <p:oleObj spid="_x0000_s80925" name="PhotoImpact" r:id="rId3" imgW="7209524" imgH="4638095" progId="PI3.Image">
              <p:embed/>
            </p:oleObj>
          </a:graphicData>
        </a:graphic>
      </p:graphicFrame>
      <p:graphicFrame>
        <p:nvGraphicFramePr>
          <p:cNvPr id="8090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4343400"/>
          <a:ext cx="7696200" cy="2020888"/>
        </p:xfrm>
        <a:graphic>
          <a:graphicData uri="http://schemas.openxmlformats.org/presentationml/2006/ole">
            <p:oleObj spid="_x0000_s80926" name="PhotoImpact" r:id="rId4" imgW="8019048" imgH="2104762" progId="PI3.Image">
              <p:embed/>
            </p:oleObj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DHCP Server</a:t>
            </a:r>
          </a:p>
        </p:txBody>
      </p:sp>
      <p:graphicFrame>
        <p:nvGraphicFramePr>
          <p:cNvPr id="819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70113"/>
          <a:ext cx="8229600" cy="3384550"/>
        </p:xfrm>
        <a:graphic>
          <a:graphicData uri="http://schemas.openxmlformats.org/presentationml/2006/ole">
            <p:oleObj spid="_x0000_s81936" name="PhotoImpact" r:id="rId3" imgW="9009524" imgH="3704762" progId="PI3.Image">
              <p:embed/>
            </p:oleObj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DNS Server</a:t>
            </a:r>
          </a:p>
        </p:txBody>
      </p:sp>
      <p:graphicFrame>
        <p:nvGraphicFramePr>
          <p:cNvPr id="829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90588" y="1600200"/>
          <a:ext cx="7362825" cy="4525963"/>
        </p:xfrm>
        <a:graphic>
          <a:graphicData uri="http://schemas.openxmlformats.org/presentationml/2006/ole">
            <p:oleObj spid="_x0000_s82960" name="PhotoImpact" r:id="rId3" imgW="8971429" imgH="5514286" progId="PI3.Image">
              <p:embed/>
            </p:oleObj>
          </a:graphicData>
        </a:graphic>
      </p:graphicFrame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Web Server</a:t>
            </a:r>
          </a:p>
        </p:txBody>
      </p:sp>
      <p:graphicFrame>
        <p:nvGraphicFramePr>
          <p:cNvPr id="839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611313"/>
          <a:ext cx="8229600" cy="4503737"/>
        </p:xfrm>
        <a:graphic>
          <a:graphicData uri="http://schemas.openxmlformats.org/presentationml/2006/ole">
            <p:oleObj spid="_x0000_s83984" name="PhotoImpact" r:id="rId3" imgW="8980952" imgH="4914286" progId="PI3.Image">
              <p:embed/>
            </p:oleObj>
          </a:graphicData>
        </a:graphic>
      </p:graphicFrame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Web</a:t>
            </a:r>
            <a:r>
              <a:rPr lang="zh-TW" altLang="en-US" smtClean="0"/>
              <a:t>統計軟體</a:t>
            </a:r>
            <a:r>
              <a:rPr lang="en-US" altLang="zh-TW" smtClean="0"/>
              <a:t>Awstats </a:t>
            </a:r>
          </a:p>
        </p:txBody>
      </p:sp>
      <p:graphicFrame>
        <p:nvGraphicFramePr>
          <p:cNvPr id="849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984375"/>
          <a:ext cx="8229600" cy="3756025"/>
        </p:xfrm>
        <a:graphic>
          <a:graphicData uri="http://schemas.openxmlformats.org/presentationml/2006/ole">
            <p:oleObj spid="_x0000_s85008" name="PhotoImpact" r:id="rId3" imgW="11914286" imgH="54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FTP Server</a:t>
            </a:r>
          </a:p>
        </p:txBody>
      </p:sp>
      <p:graphicFrame>
        <p:nvGraphicFramePr>
          <p:cNvPr id="86019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762000" y="1219200"/>
          <a:ext cx="7772400" cy="4972050"/>
        </p:xfrm>
        <a:graphic>
          <a:graphicData uri="http://schemas.openxmlformats.org/presentationml/2006/ole">
            <p:oleObj spid="_x0000_s86032" name="PhotoImpact" r:id="rId3" imgW="7285714" imgH="5580952" progId="PI3.Image">
              <p:embed/>
            </p:oleObj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FTP Server</a:t>
            </a:r>
            <a:r>
              <a:rPr lang="zh-TW" altLang="en-US" smtClean="0"/>
              <a:t>監督管理員</a:t>
            </a:r>
          </a:p>
        </p:txBody>
      </p:sp>
      <p:graphicFrame>
        <p:nvGraphicFramePr>
          <p:cNvPr id="87043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2852738"/>
          <a:ext cx="9144000" cy="1296987"/>
        </p:xfrm>
        <a:graphic>
          <a:graphicData uri="http://schemas.openxmlformats.org/presentationml/2006/ole">
            <p:oleObj spid="_x0000_s87056" name="PhotoImpact" r:id="rId3" imgW="7114286" imgH="1009524" progId="PI3.Image">
              <p:embed/>
            </p:oleObj>
          </a:graphicData>
        </a:graphic>
      </p:graphicFrame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MySQL Server</a:t>
            </a:r>
          </a:p>
        </p:txBody>
      </p:sp>
      <p:graphicFrame>
        <p:nvGraphicFramePr>
          <p:cNvPr id="8806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759075"/>
          <a:ext cx="8229600" cy="2206625"/>
        </p:xfrm>
        <a:graphic>
          <a:graphicData uri="http://schemas.openxmlformats.org/presentationml/2006/ole">
            <p:oleObj spid="_x0000_s88080" name="PhotoImpact" r:id="rId3" imgW="8990476" imgH="2409524" progId="PI3.Image">
              <p:embed/>
            </p:oleObj>
          </a:graphicData>
        </a:graphic>
      </p:graphicFrame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網芳</a:t>
            </a:r>
            <a:r>
              <a:rPr lang="en-US" altLang="zh-TW" smtClean="0"/>
              <a:t>Samba</a:t>
            </a:r>
          </a:p>
        </p:txBody>
      </p:sp>
      <p:graphicFrame>
        <p:nvGraphicFramePr>
          <p:cNvPr id="89091" name="Object 6"/>
          <p:cNvGraphicFramePr>
            <a:graphicFrameLocks noGrp="1" noChangeAspect="1"/>
          </p:cNvGraphicFramePr>
          <p:nvPr>
            <p:ph sz="half" idx="2"/>
          </p:nvPr>
        </p:nvGraphicFramePr>
        <p:xfrm>
          <a:off x="1066800" y="1117600"/>
          <a:ext cx="7315200" cy="5172075"/>
        </p:xfrm>
        <a:graphic>
          <a:graphicData uri="http://schemas.openxmlformats.org/presentationml/2006/ole">
            <p:oleObj spid="_x0000_s89104" name="PhotoImpact" r:id="rId3" imgW="7314286" imgH="5171429" progId="PI3.Image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telnet IPv6 25/110 port</a:t>
            </a:r>
            <a:endParaRPr lang="zh-TW" altLang="en-US" smtClean="0"/>
          </a:p>
        </p:txBody>
      </p:sp>
      <p:sp>
        <p:nvSpPr>
          <p:cNvPr id="92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988" y="1719263"/>
            <a:ext cx="7564437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48138"/>
            <a:ext cx="4648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311650"/>
            <a:ext cx="39624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公共分享的資料夾</a:t>
            </a:r>
          </a:p>
        </p:txBody>
      </p:sp>
      <p:graphicFrame>
        <p:nvGraphicFramePr>
          <p:cNvPr id="901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0" y="2889250"/>
          <a:ext cx="9144000" cy="1992313"/>
        </p:xfrm>
        <a:graphic>
          <a:graphicData uri="http://schemas.openxmlformats.org/presentationml/2006/ole">
            <p:oleObj spid="_x0000_s90128" name="PhotoImpact" r:id="rId3" imgW="7428571" imgH="1619048" progId="PI3.Image">
              <p:embed/>
            </p:oleObj>
          </a:graphicData>
        </a:graphic>
      </p:graphicFrame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Proxy Server(3128 Port)</a:t>
            </a:r>
          </a:p>
        </p:txBody>
      </p:sp>
      <p:graphicFrame>
        <p:nvGraphicFramePr>
          <p:cNvPr id="911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1898650"/>
          <a:ext cx="8229600" cy="3927475"/>
        </p:xfrm>
        <a:graphic>
          <a:graphicData uri="http://schemas.openxmlformats.org/presentationml/2006/ole">
            <p:oleObj spid="_x0000_s91152" name="PhotoImpact" r:id="rId3" imgW="8961905" imgH="4276190" progId="PI3.Image">
              <p:embed/>
            </p:oleObj>
          </a:graphicData>
        </a:graphic>
      </p:graphicFrame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DDNS</a:t>
            </a:r>
          </a:p>
        </p:txBody>
      </p:sp>
      <p:graphicFrame>
        <p:nvGraphicFramePr>
          <p:cNvPr id="9216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081213"/>
          <a:ext cx="8229600" cy="3563937"/>
        </p:xfrm>
        <a:graphic>
          <a:graphicData uri="http://schemas.openxmlformats.org/presentationml/2006/ole">
            <p:oleObj spid="_x0000_s92176" name="PhotoImpact" r:id="rId3" imgW="9019048" imgH="3904762" progId="PI3.Image">
              <p:embed/>
            </p:oleObj>
          </a:graphicData>
        </a:graphic>
      </p:graphicFrame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Firewall</a:t>
            </a:r>
          </a:p>
        </p:txBody>
      </p:sp>
      <p:graphicFrame>
        <p:nvGraphicFramePr>
          <p:cNvPr id="9318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62113" y="2681288"/>
          <a:ext cx="5819775" cy="2362200"/>
        </p:xfrm>
        <a:graphic>
          <a:graphicData uri="http://schemas.openxmlformats.org/presentationml/2006/ole">
            <p:oleObj spid="_x0000_s93200" name="PhotoImpact" r:id="rId3" imgW="5819048" imgH="2361905" progId="PI3.Image">
              <p:embed/>
            </p:oleObj>
          </a:graphicData>
        </a:graphic>
      </p:graphicFrame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NSLOOKUP</a:t>
            </a:r>
          </a:p>
        </p:txBody>
      </p:sp>
      <p:graphicFrame>
        <p:nvGraphicFramePr>
          <p:cNvPr id="942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57200" y="2135188"/>
          <a:ext cx="8229600" cy="3455987"/>
        </p:xfrm>
        <a:graphic>
          <a:graphicData uri="http://schemas.openxmlformats.org/presentationml/2006/ole">
            <p:oleObj spid="_x0000_s94224" name="PhotoImpact" r:id="rId3" imgW="9028571" imgH="3790476" progId="PI3.Image">
              <p:embed/>
            </p:oleObj>
          </a:graphicData>
        </a:graphic>
      </p:graphicFrame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LOGO</a:t>
            </a:r>
            <a:r>
              <a:rPr lang="zh-TW" altLang="en-US" smtClean="0"/>
              <a:t>修改</a:t>
            </a:r>
          </a:p>
        </p:txBody>
      </p:sp>
      <p:graphicFrame>
        <p:nvGraphicFramePr>
          <p:cNvPr id="9523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44550" y="1600200"/>
          <a:ext cx="7454900" cy="4525963"/>
        </p:xfrm>
        <a:graphic>
          <a:graphicData uri="http://schemas.openxmlformats.org/presentationml/2006/ole">
            <p:oleObj spid="_x0000_s95248" name="PhotoImpact" r:id="rId3" imgW="8990476" imgH="5457143" progId="PI3.Image">
              <p:embed/>
            </p:oleObj>
          </a:graphicData>
        </a:graphic>
      </p:graphicFrame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任務分派</a:t>
            </a:r>
          </a:p>
        </p:txBody>
      </p:sp>
      <p:graphicFrame>
        <p:nvGraphicFramePr>
          <p:cNvPr id="9625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043113" y="1600200"/>
          <a:ext cx="5057775" cy="4525963"/>
        </p:xfrm>
        <a:graphic>
          <a:graphicData uri="http://schemas.openxmlformats.org/presentationml/2006/ole">
            <p:oleObj spid="_x0000_s96272" name="PhotoImpact" r:id="rId3" imgW="5790476" imgH="5180952" progId="PI3.Image">
              <p:embed/>
            </p:oleObj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USB</a:t>
            </a:r>
            <a:r>
              <a:rPr lang="zh-TW" altLang="en-US" smtClean="0"/>
              <a:t>備份</a:t>
            </a:r>
          </a:p>
        </p:txBody>
      </p:sp>
      <p:pic>
        <p:nvPicPr>
          <p:cNvPr id="97283" name="Picture 5" descr="USB隨身碟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1722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電源管理</a:t>
            </a:r>
          </a:p>
        </p:txBody>
      </p:sp>
      <p:graphicFrame>
        <p:nvGraphicFramePr>
          <p:cNvPr id="9830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409700" y="2343150"/>
          <a:ext cx="6324600" cy="3038475"/>
        </p:xfrm>
        <a:graphic>
          <a:graphicData uri="http://schemas.openxmlformats.org/presentationml/2006/ole">
            <p:oleObj spid="_x0000_s98320" name="PhotoImpact" r:id="rId3" imgW="6323810" imgH="3038095" progId="PI3.Image">
              <p:embed/>
            </p:oleObj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smtClean="0"/>
              <a:t>異地備份</a:t>
            </a:r>
          </a:p>
        </p:txBody>
      </p:sp>
      <p:graphicFrame>
        <p:nvGraphicFramePr>
          <p:cNvPr id="993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232025" y="1600200"/>
          <a:ext cx="4678363" cy="4525963"/>
        </p:xfrm>
        <a:graphic>
          <a:graphicData uri="http://schemas.openxmlformats.org/presentationml/2006/ole">
            <p:oleObj spid="_x0000_s99344" name="PhotoImpact" r:id="rId3" imgW="5828571" imgH="5638095" progId="PI3.Image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全真特黑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787</TotalTime>
  <Words>2179</Words>
  <Application>Microsoft Office PowerPoint</Application>
  <PresentationFormat>如螢幕大小 (4:3)</PresentationFormat>
  <Paragraphs>275</Paragraphs>
  <Slides>123</Slides>
  <Notes>1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123</vt:i4>
      </vt:variant>
    </vt:vector>
  </HeadingPairs>
  <TitlesOfParts>
    <vt:vector size="126" baseType="lpstr">
      <vt:lpstr>預設簡報設計</vt:lpstr>
      <vt:lpstr>PhotoImpact</vt:lpstr>
      <vt:lpstr>Visio</vt:lpstr>
      <vt:lpstr>UBLink的UMail系列 v3.23 IPv6</vt:lpstr>
      <vt:lpstr>V3.23</vt:lpstr>
      <vt:lpstr>主要運行機/備援機</vt:lpstr>
      <vt:lpstr>可以alias Mail Address</vt:lpstr>
      <vt:lpstr>IPv6更新注意 目前Support DNS/Web/Mail</vt:lpstr>
      <vt:lpstr>IPv6 Wan 設定</vt:lpstr>
      <vt:lpstr>IPv6 Status</vt:lpstr>
      <vt:lpstr>Ping TEST</vt:lpstr>
      <vt:lpstr>telnet IPv6 25/110 port</vt:lpstr>
      <vt:lpstr>IPv6 DNS設定</vt:lpstr>
      <vt:lpstr>IPv6 DNS TEST方式</vt:lpstr>
      <vt:lpstr>Web Server 要切過去 Apache 2.2才會有IPv6</vt:lpstr>
      <vt:lpstr>觀看Web的方式</vt:lpstr>
      <vt:lpstr>不受硬體限制多功能的UMail Server</vt:lpstr>
      <vt:lpstr>測試安裝只需要三分鐘</vt:lpstr>
      <vt:lpstr>Format HDD</vt:lpstr>
      <vt:lpstr>設定Swap RAM的兩倍 建議4096以上</vt:lpstr>
      <vt:lpstr>開機成功的畫面</vt:lpstr>
      <vt:lpstr>可以Reset admin password</vt:lpstr>
      <vt:lpstr>Data Restore</vt:lpstr>
      <vt:lpstr>登入管理</vt:lpstr>
      <vt:lpstr>基本設定</vt:lpstr>
      <vt:lpstr>網路設定Wan主機名稱</vt:lpstr>
      <vt:lpstr>開帳號</vt:lpstr>
      <vt:lpstr>市面上唯一可以記錄到誰收走了那封Mail 只需要搜尋Message ID即可</vt:lpstr>
      <vt:lpstr>百分百防護退信攻擊</vt:lpstr>
      <vt:lpstr>超大信件處理</vt:lpstr>
      <vt:lpstr>群組派信(電子報) 可鎖發送權限的派報方式,可以多組</vt:lpstr>
      <vt:lpstr>自動回信時間控制</vt:lpstr>
      <vt:lpstr>外寄簽章</vt:lpstr>
      <vt:lpstr>IPv6</vt:lpstr>
      <vt:lpstr>UBLink-UMail領先業界對手的主要功能</vt:lpstr>
      <vt:lpstr>信件稽核功能</vt:lpstr>
      <vt:lpstr>主功能一</vt:lpstr>
      <vt:lpstr>支援SSL安全的通訊協定 </vt:lpstr>
      <vt:lpstr>安全的SSL 465/587/995</vt:lpstr>
      <vt:lpstr>TCP 25 自動啟用TLS</vt:lpstr>
      <vt:lpstr>可以管理</vt:lpstr>
      <vt:lpstr>內建功能</vt:lpstr>
      <vt:lpstr>支援</vt:lpstr>
      <vt:lpstr>主功能之二</vt:lpstr>
      <vt:lpstr>流量報表提供</vt:lpstr>
      <vt:lpstr>系統日誌提供 , 可以匯出CSV檔 , 讓MIS自行產生或設計貴公司或貴單位的專屬統計報表</vt:lpstr>
      <vt:lpstr>軔體完全自動更新</vt:lpstr>
      <vt:lpstr>Smart Host Yahoo.com.tw168.95.4.211</vt:lpstr>
      <vt:lpstr>伺服器對應轉寄服務 </vt:lpstr>
      <vt:lpstr>投影片 47</vt:lpstr>
      <vt:lpstr>帳號無痛轉移(新功能)</vt:lpstr>
      <vt:lpstr>統一簽章(免責聲明)</vt:lpstr>
      <vt:lpstr>Mail DDos</vt:lpstr>
      <vt:lpstr>灰名單比對方式</vt:lpstr>
      <vt:lpstr>郵件側錄查詢</vt:lpstr>
      <vt:lpstr>設定郵件側錄</vt:lpstr>
      <vt:lpstr>郵件歸檔備份</vt:lpstr>
      <vt:lpstr>備份離線瀏覽</vt:lpstr>
      <vt:lpstr>郵件掃毒</vt:lpstr>
      <vt:lpstr>廣告信處理</vt:lpstr>
      <vt:lpstr>廣告信學習</vt:lpstr>
      <vt:lpstr>圖樣廣告信辨識</vt:lpstr>
      <vt:lpstr>廣告信隔離區</vt:lpstr>
      <vt:lpstr>Spam Report(可取回的信件)</vt:lpstr>
      <vt:lpstr>Spam Report(已刪信區)</vt:lpstr>
      <vt:lpstr>Audit和條件(上)</vt:lpstr>
      <vt:lpstr>Audit和條件(下)</vt:lpstr>
      <vt:lpstr>收發管制 (帳號限定內部使用,不準外發)</vt:lpstr>
      <vt:lpstr>主管收到的待審郵件</vt:lpstr>
      <vt:lpstr>帳號管理</vt:lpstr>
      <vt:lpstr>使用者管理/AD整合 </vt:lpstr>
      <vt:lpstr>使用者管理 / 公佈欄 </vt:lpstr>
      <vt:lpstr>User畫面</vt:lpstr>
      <vt:lpstr>使用者管理 / 行事曆</vt:lpstr>
      <vt:lpstr>User畫面</vt:lpstr>
      <vt:lpstr>行事曆通知信功能 也可以通知其他相關人士,可以當程排程寄信,比如生日快樂</vt:lpstr>
      <vt:lpstr>Linux直接匯入帳號和密碼</vt:lpstr>
      <vt:lpstr>群組管理</vt:lpstr>
      <vt:lpstr>申請帳號管理</vt:lpstr>
      <vt:lpstr>初值設定</vt:lpstr>
      <vt:lpstr>LDAP共同通訊錄</vt:lpstr>
      <vt:lpstr>Web使用時</vt:lpstr>
      <vt:lpstr>LDAP備份</vt:lpstr>
      <vt:lpstr>群組派信(電子報) 可鎖發送權限的派報方式,可以多組</vt:lpstr>
      <vt:lpstr>DHCP Server</vt:lpstr>
      <vt:lpstr>DNS Server</vt:lpstr>
      <vt:lpstr>Web Server</vt:lpstr>
      <vt:lpstr>Web統計軟體Awstats </vt:lpstr>
      <vt:lpstr>FTP Server</vt:lpstr>
      <vt:lpstr>FTP Server監督管理員</vt:lpstr>
      <vt:lpstr>MySQL Server</vt:lpstr>
      <vt:lpstr>網芳Samba</vt:lpstr>
      <vt:lpstr>公共分享的資料夾</vt:lpstr>
      <vt:lpstr>Proxy Server(3128 Port)</vt:lpstr>
      <vt:lpstr>DDNS</vt:lpstr>
      <vt:lpstr>Firewall</vt:lpstr>
      <vt:lpstr>NSLOOKUP</vt:lpstr>
      <vt:lpstr>LOGO修改</vt:lpstr>
      <vt:lpstr>任務分派</vt:lpstr>
      <vt:lpstr>USB備份</vt:lpstr>
      <vt:lpstr>電源管理</vt:lpstr>
      <vt:lpstr>異地備份</vt:lpstr>
      <vt:lpstr>第二個HDD當Mirror</vt:lpstr>
      <vt:lpstr>簡訊發送</vt:lpstr>
      <vt:lpstr>系統自動更新</vt:lpstr>
      <vt:lpstr>事件記錄</vt:lpstr>
      <vt:lpstr>SMTP Log</vt:lpstr>
      <vt:lpstr>POP3 Log 還可以記錄到誰收走了那封Mail 只需要搜尋Message ID即可</vt:lpstr>
      <vt:lpstr>Network Log</vt:lpstr>
      <vt:lpstr>FTP Log</vt:lpstr>
      <vt:lpstr>使用排行</vt:lpstr>
      <vt:lpstr>郵件流量統計(上)</vt:lpstr>
      <vt:lpstr>郵件流量統計(下)</vt:lpstr>
      <vt:lpstr>使用排行(自訂)</vt:lpstr>
      <vt:lpstr>使用者端的Web Mail</vt:lpstr>
      <vt:lpstr>通訊錄</vt:lpstr>
      <vt:lpstr>Web使用時</vt:lpstr>
      <vt:lpstr>網路硬碟</vt:lpstr>
      <vt:lpstr>個人設定</vt:lpstr>
      <vt:lpstr>個人簽名檔</vt:lpstr>
      <vt:lpstr>更改個人密碼</vt:lpstr>
      <vt:lpstr>自動轉寄郵件(職務代理人)</vt:lpstr>
      <vt:lpstr>個人過濾設定</vt:lpstr>
      <vt:lpstr>可安裝的Web套件</vt:lpstr>
      <vt:lpstr>UMail 新增新的 WebMail RCMail 使用pkg包 Roundcube</vt:lpstr>
      <vt:lpstr>提供試用下載測試 ( 60天測試50000個Account 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JanusLin</dc:creator>
  <cp:lastModifiedBy>JanusLin</cp:lastModifiedBy>
  <cp:revision>125</cp:revision>
  <cp:lastPrinted>1601-01-01T00:00:00Z</cp:lastPrinted>
  <dcterms:created xsi:type="dcterms:W3CDTF">1601-01-01T00:00:00Z</dcterms:created>
  <dcterms:modified xsi:type="dcterms:W3CDTF">2017-12-13T07:03:13Z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