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5" r:id="rId3"/>
    <p:sldId id="285" r:id="rId4"/>
    <p:sldId id="290" r:id="rId5"/>
    <p:sldId id="270" r:id="rId6"/>
    <p:sldId id="288" r:id="rId7"/>
    <p:sldId id="291" r:id="rId8"/>
    <p:sldId id="278" r:id="rId9"/>
    <p:sldId id="279" r:id="rId10"/>
    <p:sldId id="292" r:id="rId11"/>
    <p:sldId id="293" r:id="rId12"/>
    <p:sldId id="280" r:id="rId13"/>
    <p:sldId id="289" r:id="rId14"/>
    <p:sldId id="269" r:id="rId15"/>
    <p:sldId id="282" r:id="rId16"/>
    <p:sldId id="283" r:id="rId17"/>
    <p:sldId id="266" r:id="rId18"/>
    <p:sldId id="257" r:id="rId19"/>
    <p:sldId id="259" r:id="rId20"/>
    <p:sldId id="260" r:id="rId21"/>
    <p:sldId id="261" r:id="rId22"/>
    <p:sldId id="262" r:id="rId23"/>
    <p:sldId id="263" r:id="rId24"/>
    <p:sldId id="267" r:id="rId25"/>
    <p:sldId id="264" r:id="rId26"/>
    <p:sldId id="271" r:id="rId27"/>
    <p:sldId id="273" r:id="rId28"/>
    <p:sldId id="272" r:id="rId29"/>
    <p:sldId id="274" r:id="rId30"/>
    <p:sldId id="277" r:id="rId31"/>
    <p:sldId id="275" r:id="rId32"/>
    <p:sldId id="276" r:id="rId33"/>
    <p:sldId id="287" r:id="rId34"/>
    <p:sldId id="294" r:id="rId35"/>
    <p:sldId id="295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EFDB7-D7D6-4048-A3F6-46C416EB81C7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822B8-C738-41AA-8448-886C80E4277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22B8-C738-41AA-8448-886C80E4277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2020/9/28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491703"/>
            <a:ext cx="2505472" cy="3662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DrayTek.tw/videos/1976474412364009/?t=0" TargetMode="External"/><Relationship Id="rId2" Type="http://schemas.openxmlformats.org/officeDocument/2006/relationships/hyperlink" Target="https://www.facebook.com/DrayTek.tw/videos/1977902182221232/?t=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line.naver.jp/ti/p/%40xat.0000132120.jm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Vigor</a:t>
            </a:r>
            <a:r>
              <a:rPr lang="zh-TW" altLang="en-US" dirty="0"/>
              <a:t>無線管理系統</a:t>
            </a:r>
            <a:r>
              <a:rPr lang="en-US" altLang="zh-TW" dirty="0"/>
              <a:t>APM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94452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 Mesh Mode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Mesh root 1, node 7</a:t>
            </a: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7406"/>
            <a:ext cx="9144000" cy="420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Mesh Mode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861" y="1600200"/>
            <a:ext cx="60282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ap710/810 ..........  2.4G 2dbi 20dBm(100mW)</a:t>
            </a:r>
          </a:p>
          <a:p>
            <a:r>
              <a:rPr lang="en-US" altLang="zh-TW" dirty="0" smtClean="0"/>
              <a:t>ap802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ap902 ..............  2.4G 2dbi 20dBm(100mW)</a:t>
            </a:r>
          </a:p>
          <a:p>
            <a:r>
              <a:rPr lang="en-US" altLang="zh-TW" dirty="0" smtClean="0"/>
              <a:t>                      5G   2dbi 19dBm(80mW)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ap912c .............  2.4G 3dbi 24dBm(250mW)</a:t>
            </a:r>
          </a:p>
          <a:p>
            <a:r>
              <a:rPr lang="en-US" altLang="zh-TW" dirty="0" smtClean="0"/>
              <a:t>                      5G   4dbi 22dBm(158mW)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ap920r .............  2.4G 3.5dbi 28dBm(630mW)</a:t>
            </a:r>
          </a:p>
          <a:p>
            <a:r>
              <a:rPr lang="en-US" altLang="zh-TW" dirty="0" smtClean="0"/>
              <a:t>                      5G   6dbi 26dBm(398mW)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VigorAP</a:t>
            </a:r>
            <a:r>
              <a:rPr lang="en-US" altLang="zh-TW" dirty="0" smtClean="0"/>
              <a:t> Client </a:t>
            </a:r>
            <a:r>
              <a:rPr lang="zh-TW" altLang="en-US" dirty="0" smtClean="0"/>
              <a:t>數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595" cy="4490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zh-TW" altLang="en-US" sz="1200" b="1" i="0" u="none" strike="noStrike" dirty="0">
                          <a:solidFill>
                            <a:srgbClr val="FFFFFF"/>
                          </a:solidFill>
                          <a:latin typeface="新細明體"/>
                        </a:rPr>
                        <a:t>型號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2.4g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5g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Lan port-A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Lan port-B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PoE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PoE 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Mesh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最大速度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耗電</a:t>
                      </a:r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新細明體"/>
                        </a:rPr>
                        <a:t>watts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AP710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AP802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32/SSID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32/SSID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only node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壁插式</a:t>
                      </a:r>
                    </a:p>
                  </a:txBody>
                  <a:tcPr marL="9525" marR="9525" marT="9525" marB="0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AP810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7.5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AP910C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AP912C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64/SSID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AP918R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AP918RPD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1in1out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43.2(RDP)60W-out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AP920R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AP920RP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128/SSID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1in1out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400+867Mbps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43.2(RDP)30W-out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Vigor2926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wifi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的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only root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可規劃的方式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使用者登入模式一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124908" cy="478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0197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可規劃的方式彈出視窗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使用者登入模式二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免成本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問卷</a:t>
            </a:r>
            <a:r>
              <a:rPr lang="en-US" altLang="zh-TW" dirty="0" smtClean="0"/>
              <a:t>, MIS,</a:t>
            </a:r>
            <a:r>
              <a:rPr lang="zh-TW" altLang="en-US" dirty="0" smtClean="0"/>
              <a:t>行銷人員必備 </a:t>
            </a:r>
            <a:r>
              <a:rPr lang="en-US" altLang="zh-TW" dirty="0" smtClean="0"/>
              <a:t>Vigor Site </a:t>
            </a:r>
            <a:r>
              <a:rPr lang="en-US" altLang="zh-TW" dirty="0" err="1" smtClean="0"/>
              <a:t>Survery</a:t>
            </a:r>
            <a:endParaRPr lang="en-US" altLang="zh-TW" dirty="0" smtClean="0"/>
          </a:p>
          <a:p>
            <a:r>
              <a:rPr lang="en-US" altLang="zh-TW" dirty="0" smtClean="0"/>
              <a:t>Wi-Fi </a:t>
            </a:r>
            <a:r>
              <a:rPr lang="zh-TW" altLang="en-US" dirty="0" smtClean="0"/>
              <a:t>無線網路應用</a:t>
            </a:r>
          </a:p>
          <a:p>
            <a:r>
              <a:rPr lang="en-US" altLang="zh-TW" dirty="0" smtClean="0">
                <a:hlinkClick r:id="rId2"/>
              </a:rPr>
              <a:t>https://www.facebook.com/DrayTek.tw/videos/1977902182221232/?t=0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免費 </a:t>
            </a:r>
            <a:r>
              <a:rPr lang="en-US" altLang="zh-TW" dirty="0" err="1" smtClean="0"/>
              <a:t>Wifi</a:t>
            </a:r>
            <a:r>
              <a:rPr lang="zh-TW" altLang="en-US" dirty="0" smtClean="0"/>
              <a:t>行銷</a:t>
            </a:r>
            <a:r>
              <a:rPr lang="en-US" altLang="zh-TW" dirty="0" smtClean="0"/>
              <a:t>~</a:t>
            </a:r>
            <a:r>
              <a:rPr lang="zh-TW" altLang="en-US" dirty="0" smtClean="0"/>
              <a:t>客人一點就直接看菜單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可換成</a:t>
            </a:r>
            <a:r>
              <a:rPr lang="en-US" altLang="zh-TW" dirty="0" smtClean="0"/>
              <a:t>DM, </a:t>
            </a:r>
            <a:r>
              <a:rPr lang="zh-TW" altLang="en-US" dirty="0" smtClean="0"/>
              <a:t>影片</a:t>
            </a:r>
            <a:r>
              <a:rPr lang="en-US" altLang="zh-TW" dirty="0" smtClean="0"/>
              <a:t>, </a:t>
            </a:r>
            <a:r>
              <a:rPr lang="zh-TW" altLang="en-US" dirty="0" smtClean="0"/>
              <a:t>折價券等 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可設排程換廣告內容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無線網路行銷</a:t>
            </a:r>
          </a:p>
          <a:p>
            <a:r>
              <a:rPr lang="en-US" altLang="zh-TW" dirty="0" smtClean="0">
                <a:hlinkClick r:id="rId3"/>
              </a:rPr>
              <a:t>https://www.facebook.com/DrayTek.tw/videos/1976474412364009/?t=0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SMS Pin/FB/G+</a:t>
            </a:r>
            <a:br>
              <a:rPr lang="en-US" altLang="zh-TW" dirty="0" smtClean="0"/>
            </a:br>
            <a:r>
              <a:rPr lang="en-US" altLang="zh-TW" b="1" dirty="0" smtClean="0"/>
              <a:t> Hotspot Web Portal(Social Login)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2952328" cy="403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2376264" cy="407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AP Dashboard</a:t>
            </a:r>
            <a:endParaRPr lang="zh-TW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6840760" cy="532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56021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中央管理狀態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56084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72949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en-US" altLang="zh-TW" dirty="0" smtClean="0"/>
              <a:t> </a:t>
            </a:r>
            <a:r>
              <a:rPr lang="zh-TW" altLang="en-US" dirty="0" smtClean="0"/>
              <a:t>設定檔</a:t>
            </a:r>
            <a:r>
              <a:rPr lang="en-US" altLang="zh-TW" dirty="0" smtClean="0"/>
              <a:t>-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/</a:t>
            </a:r>
            <a:r>
              <a:rPr lang="zh-TW" altLang="en-US" dirty="0" smtClean="0"/>
              <a:t>套用派送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45507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5704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統一管理的好處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設定好設定檔到全部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r>
              <a:rPr lang="zh-TW" altLang="en-US" dirty="0" smtClean="0"/>
              <a:t>派送設定檔完成只需要</a:t>
            </a:r>
            <a:r>
              <a:rPr lang="en-US" altLang="zh-TW" dirty="0" smtClean="0"/>
              <a:t>10</a:t>
            </a:r>
            <a:r>
              <a:rPr lang="zh-TW" altLang="en-US" dirty="0" smtClean="0"/>
              <a:t>分鐘</a:t>
            </a:r>
            <a:endParaRPr lang="en-US" altLang="zh-TW" dirty="0" smtClean="0"/>
          </a:p>
          <a:p>
            <a:r>
              <a:rPr lang="zh-TW" altLang="en-US" dirty="0" smtClean="0"/>
              <a:t>統一查看</a:t>
            </a:r>
            <a:r>
              <a:rPr lang="en-US" altLang="zh-TW" dirty="0" err="1" smtClean="0"/>
              <a:t>Wifi</a:t>
            </a:r>
            <a:r>
              <a:rPr lang="en-US" altLang="zh-TW" dirty="0" smtClean="0"/>
              <a:t> AP</a:t>
            </a:r>
            <a:r>
              <a:rPr lang="zh-TW" altLang="en-US" dirty="0" smtClean="0"/>
              <a:t>狀態和流量</a:t>
            </a:r>
            <a:endParaRPr lang="en-US" altLang="zh-TW" dirty="0" smtClean="0"/>
          </a:p>
          <a:p>
            <a:r>
              <a:rPr lang="zh-TW" altLang="en-US" dirty="0" smtClean="0"/>
              <a:t>統一更新</a:t>
            </a:r>
            <a:r>
              <a:rPr lang="en-US" altLang="zh-TW" dirty="0" smtClean="0"/>
              <a:t>Firmware</a:t>
            </a:r>
          </a:p>
          <a:p>
            <a:r>
              <a:rPr lang="zh-TW" altLang="en-US" dirty="0" smtClean="0"/>
              <a:t>統一備份設定</a:t>
            </a:r>
            <a:endParaRPr lang="en-US" altLang="zh-TW" dirty="0" smtClean="0"/>
          </a:p>
          <a:p>
            <a:r>
              <a:rPr lang="zh-TW" altLang="en-US" dirty="0" smtClean="0"/>
              <a:t>遠端重新開機</a:t>
            </a:r>
            <a:endParaRPr lang="en-US" altLang="zh-TW" dirty="0" smtClean="0"/>
          </a:p>
          <a:p>
            <a:r>
              <a:rPr lang="zh-TW" altLang="en-US" dirty="0" smtClean="0"/>
              <a:t>負載平衡</a:t>
            </a:r>
            <a:endParaRPr lang="en-US" altLang="zh-TW" dirty="0" smtClean="0"/>
          </a:p>
          <a:p>
            <a:r>
              <a:rPr lang="zh-TW" altLang="en-US" dirty="0" smtClean="0"/>
              <a:t>統一管理</a:t>
            </a:r>
            <a:r>
              <a:rPr lang="en-US" altLang="zh-TW" smtClean="0"/>
              <a:t>Switch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97122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維護</a:t>
            </a:r>
            <a:r>
              <a:rPr lang="en-US" altLang="zh-TW" dirty="0" smtClean="0"/>
              <a:t>-</a:t>
            </a:r>
            <a:r>
              <a:rPr lang="zh-TW" altLang="en-US" dirty="0" smtClean="0"/>
              <a:t>備份</a:t>
            </a:r>
            <a:r>
              <a:rPr lang="en-US" altLang="zh-TW" dirty="0" smtClean="0"/>
              <a:t>/</a:t>
            </a:r>
            <a:r>
              <a:rPr lang="zh-TW" altLang="en-US" dirty="0" smtClean="0"/>
              <a:t>韌體更新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1691"/>
            <a:ext cx="8229600" cy="4122980"/>
          </a:xfrm>
        </p:spPr>
      </p:pic>
    </p:spTree>
    <p:extLst>
      <p:ext uri="{BB962C8B-B14F-4D97-AF65-F5344CB8AC3E}">
        <p14:creationId xmlns="" xmlns:p14="http://schemas.microsoft.com/office/powerpoint/2010/main" val="206155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流量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352928" cy="4837194"/>
          </a:xfrm>
        </p:spPr>
      </p:pic>
    </p:spTree>
    <p:extLst>
      <p:ext uri="{BB962C8B-B14F-4D97-AF65-F5344CB8AC3E}">
        <p14:creationId xmlns="" xmlns:p14="http://schemas.microsoft.com/office/powerpoint/2010/main" val="2220189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非法</a:t>
            </a:r>
            <a:r>
              <a:rPr lang="en-US" altLang="zh-TW" dirty="0" smtClean="0"/>
              <a:t>AP</a:t>
            </a:r>
            <a:r>
              <a:rPr lang="zh-TW" altLang="en-US" dirty="0" smtClean="0"/>
              <a:t>查看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72525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691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AP</a:t>
            </a:r>
            <a:r>
              <a:rPr lang="zh-TW" altLang="en-US" dirty="0" smtClean="0"/>
              <a:t>負載平衡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37" y="1600200"/>
            <a:ext cx="8164325" cy="4525963"/>
          </a:xfrm>
        </p:spPr>
      </p:pic>
    </p:spTree>
    <p:extLst>
      <p:ext uri="{BB962C8B-B14F-4D97-AF65-F5344CB8AC3E}">
        <p14:creationId xmlns="" xmlns:p14="http://schemas.microsoft.com/office/powerpoint/2010/main" val="3497110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1" y="476672"/>
            <a:ext cx="911839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5403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功能支援列表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37" y="1600200"/>
            <a:ext cx="7602726" cy="4525963"/>
          </a:xfrm>
        </p:spPr>
      </p:pic>
    </p:spTree>
    <p:extLst>
      <p:ext uri="{BB962C8B-B14F-4D97-AF65-F5344CB8AC3E}">
        <p14:creationId xmlns="" xmlns:p14="http://schemas.microsoft.com/office/powerpoint/2010/main" val="1685567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鎖</a:t>
            </a:r>
            <a:r>
              <a:rPr lang="en-US" altLang="zh-TW" dirty="0" smtClean="0"/>
              <a:t>MAC/WEP/WPA/WPA2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610645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45460"/>
            <a:ext cx="5417266" cy="412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920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</a:t>
            </a:r>
            <a:r>
              <a:rPr lang="en-US" altLang="zh-TW" dirty="0" smtClean="0"/>
              <a:t>-</a:t>
            </a:r>
            <a:r>
              <a:rPr lang="zh-TW" altLang="en-US" dirty="0" smtClean="0"/>
              <a:t>本機</a:t>
            </a:r>
            <a:r>
              <a:rPr lang="en-US" altLang="zh-TW" dirty="0" smtClean="0"/>
              <a:t>User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366692" cy="39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729" y="3086756"/>
            <a:ext cx="4877271" cy="3296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52510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Radius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681790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7" y="4324350"/>
            <a:ext cx="688816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28762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LDAP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4585"/>
            <a:ext cx="8229600" cy="4517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30454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架構不用變更</a:t>
            </a:r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101" y="1962678"/>
            <a:ext cx="5715798" cy="38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P2261</a:t>
            </a:r>
            <a:r>
              <a:rPr lang="zh-TW" altLang="en-US" dirty="0" smtClean="0"/>
              <a:t>可以設定排程供電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AutoShape 4" descr="image"/>
          <p:cNvSpPr>
            <a:spLocks noChangeAspect="1" noChangeArrowheads="1"/>
          </p:cNvSpPr>
          <p:nvPr/>
        </p:nvSpPr>
        <p:spPr bwMode="auto">
          <a:xfrm>
            <a:off x="215900" y="15875"/>
            <a:ext cx="5010150" cy="4610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5" y="1412776"/>
            <a:ext cx="5760640" cy="530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30349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大架構</a:t>
            </a:r>
            <a:r>
              <a:rPr lang="en-US" altLang="zh-TW" dirty="0" smtClean="0"/>
              <a:t>(URS</a:t>
            </a:r>
            <a:r>
              <a:rPr lang="zh-TW" altLang="en-US" dirty="0" smtClean="0"/>
              <a:t>或是自建</a:t>
            </a:r>
            <a:r>
              <a:rPr lang="en-US" altLang="zh-TW" dirty="0" smtClean="0"/>
              <a:t>LDAP)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44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2823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大架構各端點狀態查看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VigorACS</a:t>
            </a:r>
            <a:r>
              <a:rPr lang="en-US" altLang="zh-TW" dirty="0" smtClean="0"/>
              <a:t> SI (</a:t>
            </a:r>
            <a:r>
              <a:rPr lang="zh-TW" altLang="en-US" smtClean="0"/>
              <a:t>年約</a:t>
            </a:r>
            <a:r>
              <a:rPr lang="en-US" altLang="zh-TW" smtClean="0"/>
              <a:t>)</a:t>
            </a:r>
            <a:endParaRPr lang="en-US" altLang="zh-TW" dirty="0" smtClean="0"/>
          </a:p>
          <a:p>
            <a:r>
              <a:rPr lang="en-US" altLang="zh-TW" dirty="0" smtClean="0"/>
              <a:t>UBDDNS(50</a:t>
            </a:r>
            <a:r>
              <a:rPr lang="zh-TW" altLang="en-US" dirty="0" smtClean="0"/>
              <a:t>點</a:t>
            </a:r>
            <a:r>
              <a:rPr lang="en-US" altLang="zh-TW" dirty="0" smtClean="0"/>
              <a:t>500/</a:t>
            </a:r>
            <a:r>
              <a:rPr lang="zh-TW" altLang="en-US" dirty="0" smtClean="0"/>
              <a:t>年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VPN</a:t>
            </a:r>
            <a:r>
              <a:rPr lang="zh-TW" altLang="en-US" dirty="0" smtClean="0"/>
              <a:t>連接</a:t>
            </a:r>
            <a:endParaRPr lang="en-US" altLang="zh-TW" dirty="0" smtClean="0"/>
          </a:p>
          <a:p>
            <a:r>
              <a:rPr lang="en-US" altLang="zh-TW" dirty="0" err="1" smtClean="0"/>
              <a:t>LibreNMS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7393096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其他功能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頻寬管理</a:t>
            </a:r>
            <a:endParaRPr lang="en-US" altLang="zh-TW" dirty="0" smtClean="0"/>
          </a:p>
          <a:p>
            <a:r>
              <a:rPr lang="zh-TW" altLang="en-US" dirty="0" smtClean="0"/>
              <a:t>功率調整</a:t>
            </a:r>
            <a:endParaRPr lang="en-US" altLang="zh-TW" dirty="0" smtClean="0"/>
          </a:p>
          <a:p>
            <a:r>
              <a:rPr lang="zh-TW" altLang="en-US" dirty="0" smtClean="0"/>
              <a:t>排程重開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</a:t>
            </a:r>
            <a:r>
              <a:rPr lang="en-US" altLang="zh-TW" sz="2000" dirty="0" smtClean="0"/>
              <a:t>07-588-1868</a:t>
            </a:r>
            <a:endParaRPr lang="en-US" altLang="zh-TW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@</a:t>
            </a:r>
            <a:r>
              <a:rPr lang="en-US" altLang="zh-TW" dirty="0" smtClean="0"/>
              <a:t>LINE</a:t>
            </a:r>
            <a:br>
              <a:rPr lang="en-US" altLang="zh-TW" dirty="0" smtClean="0"/>
            </a:br>
            <a:r>
              <a:rPr lang="en-US" altLang="zh-TW" sz="2200" dirty="0" smtClean="0">
                <a:hlinkClick r:id="rId2"/>
              </a:rPr>
              <a:t>http://line.naver.jp/ti/p/%</a:t>
            </a:r>
            <a:r>
              <a:rPr lang="en-US" altLang="zh-TW" sz="2200" dirty="0" smtClean="0">
                <a:hlinkClick r:id="rId2"/>
              </a:rPr>
              <a:t>40xat.0000132120.jmw</a:t>
            </a:r>
            <a:endParaRPr lang="zh-TW" altLang="en-US" dirty="0" smtClean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926" y="1600200"/>
            <a:ext cx="35941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區分來賓與員工使用的無線網路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http://www.ublink.org/images/DrayTek/vigor2952/wifi-guest/s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899920" cy="517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認證方式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本機驗證</a:t>
            </a:r>
            <a:endParaRPr lang="en-US" altLang="zh-TW" dirty="0" smtClean="0"/>
          </a:p>
          <a:p>
            <a:r>
              <a:rPr lang="zh-TW" altLang="en-US" dirty="0" smtClean="0"/>
              <a:t>鎖</a:t>
            </a:r>
            <a:r>
              <a:rPr lang="en-US" altLang="zh-TW" dirty="0" smtClean="0"/>
              <a:t>MAC/WEP/WPA/WPA2/802.1x</a:t>
            </a:r>
          </a:p>
          <a:p>
            <a:r>
              <a:rPr lang="en-US" altLang="zh-TW" dirty="0" smtClean="0"/>
              <a:t>Radius</a:t>
            </a:r>
          </a:p>
          <a:p>
            <a:r>
              <a:rPr lang="en-US" altLang="zh-TW" dirty="0" smtClean="0"/>
              <a:t>LDAP(</a:t>
            </a:r>
            <a:r>
              <a:rPr lang="zh-TW" altLang="en-US" dirty="0" smtClean="0"/>
              <a:t>大架構使用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626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可挑選的型號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Vigor2133 </a:t>
            </a:r>
            <a:r>
              <a:rPr lang="zh-TW" altLang="en-US" dirty="0" smtClean="0"/>
              <a:t>系列內建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Vigor2860/2926/2927/3220 </a:t>
            </a:r>
            <a:r>
              <a:rPr lang="zh-TW" altLang="en-US" dirty="0" smtClean="0"/>
              <a:t>系列內建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Vigor2952/2952P</a:t>
            </a:r>
            <a:r>
              <a:rPr lang="zh-TW" altLang="en-US" dirty="0" smtClean="0"/>
              <a:t>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20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Vigor300B</a:t>
            </a:r>
            <a:r>
              <a:rPr lang="zh-TW" altLang="en-US" dirty="0" smtClean="0"/>
              <a:t>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30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r>
              <a:rPr lang="en-US" altLang="zh-TW" dirty="0" smtClean="0"/>
              <a:t>Vigor2960/2962/3900/3910</a:t>
            </a:r>
            <a:r>
              <a:rPr lang="zh-TW" altLang="en-US" dirty="0" smtClean="0"/>
              <a:t>內建</a:t>
            </a:r>
            <a:r>
              <a:rPr lang="en-US" altLang="zh-TW" dirty="0" smtClean="0"/>
              <a:t>APM</a:t>
            </a:r>
            <a:r>
              <a:rPr lang="zh-TW" altLang="en-US" dirty="0" smtClean="0"/>
              <a:t>可管</a:t>
            </a:r>
            <a:r>
              <a:rPr lang="en-US" altLang="zh-TW" dirty="0" smtClean="0"/>
              <a:t>50</a:t>
            </a:r>
            <a:r>
              <a:rPr lang="zh-TW" altLang="en-US" dirty="0" smtClean="0"/>
              <a:t>台</a:t>
            </a:r>
            <a:r>
              <a:rPr lang="en-US" altLang="zh-TW" dirty="0" smtClean="0"/>
              <a:t>AP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VigorAP710</a:t>
            </a:r>
          </a:p>
          <a:p>
            <a:r>
              <a:rPr lang="en-US" altLang="zh-TW" dirty="0" smtClean="0"/>
              <a:t>VigorAP802/810</a:t>
            </a:r>
          </a:p>
          <a:p>
            <a:r>
              <a:rPr lang="en-US" altLang="zh-TW" dirty="0" smtClean="0"/>
              <a:t>VigorAP903</a:t>
            </a:r>
          </a:p>
          <a:p>
            <a:r>
              <a:rPr lang="en-US" altLang="zh-TW" dirty="0" smtClean="0"/>
              <a:t>VigorAP910C/912C</a:t>
            </a:r>
            <a:endParaRPr lang="en-US" altLang="zh-TW" dirty="0" smtClean="0"/>
          </a:p>
          <a:p>
            <a:r>
              <a:rPr lang="en-US" altLang="zh-TW" dirty="0" smtClean="0"/>
              <a:t>VigorAP918R/RP(</a:t>
            </a:r>
            <a:r>
              <a:rPr lang="zh-TW" altLang="en-US" dirty="0" smtClean="0"/>
              <a:t>室外防水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VigorAP920R/RP(</a:t>
            </a:r>
            <a:r>
              <a:rPr lang="zh-TW" altLang="en-US" dirty="0" smtClean="0"/>
              <a:t>室外防水</a:t>
            </a:r>
            <a:r>
              <a:rPr lang="en-US" altLang="zh-TW" dirty="0" smtClean="0"/>
              <a:t>)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/>
              <a:t> </a:t>
            </a:r>
            <a:r>
              <a:rPr lang="en-US" altLang="zh-TW" dirty="0" smtClean="0"/>
              <a:t>P1092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P1280</a:t>
            </a:r>
          </a:p>
          <a:p>
            <a:r>
              <a:rPr lang="en-US" altLang="zh-TW" dirty="0" err="1" smtClean="0"/>
              <a:t>VigorSwitch</a:t>
            </a:r>
            <a:r>
              <a:rPr lang="en-US" altLang="zh-TW" dirty="0" smtClean="0"/>
              <a:t> </a:t>
            </a:r>
            <a:r>
              <a:rPr lang="en-US" altLang="zh-TW" dirty="0" smtClean="0"/>
              <a:t>P2280/P2280x(</a:t>
            </a:r>
            <a:r>
              <a:rPr lang="zh-TW" altLang="en-US" dirty="0" smtClean="0"/>
              <a:t>可以設定排程供電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18249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Vigor</a:t>
            </a:r>
            <a:r>
              <a:rPr lang="zh-TW" altLang="en-US" dirty="0" smtClean="0"/>
              <a:t>機型差異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7503" y="1268760"/>
          <a:ext cx="8928992" cy="4797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605"/>
                <a:gridCol w="1069341"/>
                <a:gridCol w="1069341"/>
                <a:gridCol w="1069341"/>
                <a:gridCol w="1069341"/>
                <a:gridCol w="1069341"/>
                <a:gridCol w="1069341"/>
                <a:gridCol w="1069341"/>
              </a:tblGrid>
              <a:tr h="38758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機型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2133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2912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2926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2952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3220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2960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bg1"/>
                          </a:solidFill>
                          <a:latin typeface="新細明體"/>
                        </a:rPr>
                        <a:t>3910</a:t>
                      </a:r>
                    </a:p>
                  </a:txBody>
                  <a:tcPr marL="9525" marR="9525" marT="9525" marB="0" anchor="ctr"/>
                </a:tc>
              </a:tr>
              <a:tr h="8031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效能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8500</a:t>
                      </a:r>
                    </a:p>
                  </a:txBody>
                  <a:tcPr marL="9525" marR="9525" marT="9525" marB="0" anchor="ctr"/>
                </a:tc>
              </a:tr>
              <a:tr h="6240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硬體加速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(900)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</a:tr>
              <a:tr h="1165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Port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速度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Mbps)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Giga+SFP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Giga+SFP+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連線數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萬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15-100(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版本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Wan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2+1U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2+2U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2+2U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2+2U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4+1(2.5G)+(1SFP+10G)</a:t>
                      </a:r>
                    </a:p>
                  </a:txBody>
                  <a:tcPr marL="9525" marR="9525" marT="9525" marB="0" anchor="ctr"/>
                </a:tc>
              </a:tr>
              <a:tr h="543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Lan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3</a:t>
                      </a:r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或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4+1(2.5G)+(1SFP+10G)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vLan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VPN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100/50ssl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100/50ssl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200/50ssl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500/200ssl</a:t>
                      </a:r>
                    </a:p>
                  </a:txBody>
                  <a:tcPr marL="9525" marR="9525" marT="9525" marB="0" anchor="ctr"/>
                </a:tc>
              </a:tr>
              <a:tr h="642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VPNMatcher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</a:tr>
              <a:tr h="463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VigorAP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管理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Switch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管理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FF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3/4G LTE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USB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備援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1USB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2USB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2USB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2USB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2USB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?</a:t>
                      </a:r>
                    </a:p>
                  </a:txBody>
                  <a:tcPr marL="9525" marR="9525" marT="9525" marB="0" anchor="ctr"/>
                </a:tc>
              </a:tr>
              <a:tr h="646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PPPoE Server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(200)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(200)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(200)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(200)</a:t>
                      </a:r>
                    </a:p>
                  </a:txBody>
                  <a:tcPr marL="9525" marR="9525" marT="9525" marB="0" anchor="ctr"/>
                </a:tc>
              </a:tr>
              <a:tr h="467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USB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溫度計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電腦側錄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SmartMonitor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建議電腦數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(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出租套房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500-1000</a:t>
                      </a:r>
                    </a:p>
                  </a:txBody>
                  <a:tcPr marL="9525" marR="9525" marT="9525" marB="0" anchor="ctr"/>
                </a:tc>
              </a:tr>
              <a:tr h="48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WiFi:n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2912n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2926n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WiFi:ac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2133ac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2926ac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VoIP:FXS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2926Vac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6654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內建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3/4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 LTE+WiFi:n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2926Ln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0253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內建</a:t>
                      </a:r>
                      <a:r>
                        <a:rPr lang="en-US" altLang="zh-TW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3/4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G LTE+WiFi:ac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2926Lac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454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PoE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2952p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1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54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NAT</a:t>
                      </a:r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轉址至乙地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rgbClr val="000000"/>
                          </a:solidFill>
                          <a:latin typeface="新細明體"/>
                        </a:rPr>
                        <a:t>有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VigorAP920R/RP</a:t>
            </a:r>
            <a:br>
              <a:rPr lang="en-US" altLang="zh-TW" dirty="0" smtClean="0"/>
            </a:br>
            <a:r>
              <a:rPr lang="zh-TW" altLang="en-US" dirty="0" smtClean="0"/>
              <a:t>室外三防</a:t>
            </a:r>
            <a:r>
              <a:rPr lang="en-US" altLang="zh-TW" smtClean="0"/>
              <a:t>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www.ublink.org/images/DrayTek/vigorap920r/vigorap920r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39564"/>
            <a:ext cx="3937372" cy="5418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err="1" smtClean="0"/>
              <a:t>VigorAP</a:t>
            </a:r>
            <a:r>
              <a:rPr lang="zh-TW" altLang="en-US" dirty="0" smtClean="0"/>
              <a:t>差別在那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Ap710</a:t>
            </a:r>
          </a:p>
          <a:p>
            <a:pPr lvl="1"/>
            <a:r>
              <a:rPr lang="zh-TW" altLang="en-US" dirty="0" smtClean="0"/>
              <a:t>只有一個</a:t>
            </a:r>
            <a:r>
              <a:rPr lang="en-US" altLang="zh-TW" dirty="0" err="1" smtClean="0"/>
              <a:t>Lan</a:t>
            </a:r>
            <a:r>
              <a:rPr lang="zh-TW" altLang="en-US" dirty="0" smtClean="0"/>
              <a:t>的孔，</a:t>
            </a:r>
            <a:r>
              <a:rPr lang="en-US" altLang="zh-TW" dirty="0" smtClean="0"/>
              <a:t>tag/</a:t>
            </a:r>
            <a:r>
              <a:rPr lang="en-US" altLang="zh-TW" dirty="0" err="1" smtClean="0"/>
              <a:t>untag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vlan</a:t>
            </a:r>
            <a:endParaRPr lang="en-US" altLang="zh-TW" dirty="0" smtClean="0"/>
          </a:p>
          <a:p>
            <a:r>
              <a:rPr lang="en-US" altLang="zh-TW" dirty="0" smtClean="0"/>
              <a:t>AP810</a:t>
            </a:r>
          </a:p>
          <a:p>
            <a:pPr lvl="1"/>
            <a:r>
              <a:rPr lang="zh-TW" altLang="en-US" dirty="0" smtClean="0"/>
              <a:t>有</a:t>
            </a:r>
            <a:r>
              <a:rPr lang="en-US" altLang="zh-TW" dirty="0" err="1" smtClean="0"/>
              <a:t>LanA</a:t>
            </a:r>
            <a:r>
              <a:rPr lang="en-US" altLang="zh-TW" dirty="0" smtClean="0"/>
              <a:t>(4Port)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LanB</a:t>
            </a:r>
            <a:r>
              <a:rPr lang="en-US" altLang="zh-TW" dirty="0" smtClean="0"/>
              <a:t>(1Port)</a:t>
            </a:r>
            <a:endParaRPr lang="en-US" altLang="zh-TW" dirty="0"/>
          </a:p>
          <a:p>
            <a:pPr lvl="1"/>
            <a:r>
              <a:rPr lang="en-US" altLang="zh-TW" dirty="0" err="1" smtClean="0"/>
              <a:t>PoE</a:t>
            </a:r>
            <a:r>
              <a:rPr lang="en-US" altLang="zh-TW" dirty="0" smtClean="0"/>
              <a:t> Client</a:t>
            </a:r>
          </a:p>
          <a:p>
            <a:pPr>
              <a:defRPr/>
            </a:pPr>
            <a:r>
              <a:rPr lang="en-US" altLang="zh-TW" dirty="0" smtClean="0"/>
              <a:t>AP903</a:t>
            </a:r>
          </a:p>
          <a:p>
            <a:pPr lvl="1">
              <a:defRPr/>
            </a:pPr>
            <a:r>
              <a:rPr lang="en-US" altLang="zh-TW" dirty="0" smtClean="0"/>
              <a:t>802.11ac</a:t>
            </a:r>
          </a:p>
          <a:p>
            <a:pPr lvl="1">
              <a:defRPr/>
            </a:pPr>
            <a:r>
              <a:rPr lang="zh-TW" altLang="en-US" dirty="0" smtClean="0"/>
              <a:t>有</a:t>
            </a:r>
            <a:r>
              <a:rPr lang="en-US" altLang="zh-TW" dirty="0" err="1" smtClean="0"/>
              <a:t>LanA</a:t>
            </a:r>
            <a:r>
              <a:rPr lang="en-US" altLang="zh-TW" dirty="0" smtClean="0"/>
              <a:t>(4Port)</a:t>
            </a:r>
            <a:r>
              <a:rPr lang="zh-TW" altLang="en-US" dirty="0" smtClean="0"/>
              <a:t>和</a:t>
            </a:r>
            <a:r>
              <a:rPr lang="en-US" altLang="zh-TW" dirty="0" err="1" smtClean="0"/>
              <a:t>LanB</a:t>
            </a:r>
            <a:r>
              <a:rPr lang="en-US" altLang="zh-TW" dirty="0" smtClean="0"/>
              <a:t>(1Port)</a:t>
            </a:r>
          </a:p>
          <a:p>
            <a:pPr lvl="1">
              <a:defRPr/>
            </a:pPr>
            <a:r>
              <a:rPr lang="en-US" altLang="zh-TW" dirty="0" err="1" smtClean="0"/>
              <a:t>PoE</a:t>
            </a:r>
            <a:r>
              <a:rPr lang="en-US" altLang="zh-TW" dirty="0" smtClean="0"/>
              <a:t> Client</a:t>
            </a:r>
          </a:p>
          <a:p>
            <a:pPr lvl="1">
              <a:defRPr/>
            </a:pPr>
            <a:r>
              <a:rPr lang="en-US" altLang="zh-TW" dirty="0" smtClean="0"/>
              <a:t>2.4/5G</a:t>
            </a:r>
          </a:p>
          <a:p>
            <a:pPr lvl="1"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Mesh Mode</a:t>
            </a:r>
          </a:p>
          <a:p>
            <a:r>
              <a:rPr lang="en-US" altLang="zh-TW" dirty="0" smtClean="0"/>
              <a:t>AP912C</a:t>
            </a:r>
          </a:p>
          <a:p>
            <a:pPr lvl="1"/>
            <a:r>
              <a:rPr lang="en-US" altLang="zh-TW" dirty="0" smtClean="0"/>
              <a:t>802.11ac</a:t>
            </a:r>
          </a:p>
          <a:p>
            <a:pPr lvl="1"/>
            <a:r>
              <a:rPr lang="en-US" altLang="zh-TW" dirty="0" err="1"/>
              <a:t>PoE</a:t>
            </a:r>
            <a:r>
              <a:rPr lang="en-US" altLang="zh-TW" dirty="0"/>
              <a:t> Client</a:t>
            </a:r>
          </a:p>
          <a:p>
            <a:pPr lvl="1"/>
            <a:r>
              <a:rPr lang="en-US" altLang="zh-TW" dirty="0" smtClean="0"/>
              <a:t>2.4/5G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Mesh Mode</a:t>
            </a:r>
            <a:endParaRPr lang="en-US" altLang="zh-TW" dirty="0"/>
          </a:p>
          <a:p>
            <a:r>
              <a:rPr lang="en-US" altLang="zh-TW" dirty="0" smtClean="0"/>
              <a:t>AP918R</a:t>
            </a:r>
          </a:p>
          <a:p>
            <a:pPr lvl="1"/>
            <a:r>
              <a:rPr lang="en-US" altLang="zh-TW" dirty="0" smtClean="0"/>
              <a:t>802.11ac</a:t>
            </a:r>
          </a:p>
          <a:p>
            <a:pPr lvl="1"/>
            <a:r>
              <a:rPr lang="en-US" altLang="zh-TW" dirty="0" err="1" smtClean="0"/>
              <a:t>PoE</a:t>
            </a:r>
            <a:r>
              <a:rPr lang="en-US" altLang="zh-TW" dirty="0" smtClean="0"/>
              <a:t> Client</a:t>
            </a:r>
          </a:p>
          <a:p>
            <a:pPr lvl="1"/>
            <a:r>
              <a:rPr lang="en-US" altLang="zh-TW" dirty="0" smtClean="0"/>
              <a:t>2.4/5G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Mesh Mode</a:t>
            </a:r>
          </a:p>
          <a:p>
            <a:r>
              <a:rPr lang="en-US" altLang="zh-TW" dirty="0" smtClean="0"/>
              <a:t>AP920RP</a:t>
            </a:r>
          </a:p>
          <a:p>
            <a:pPr lvl="1"/>
            <a:r>
              <a:rPr lang="en-US" altLang="zh-TW" dirty="0" smtClean="0"/>
              <a:t>802.11ac</a:t>
            </a:r>
          </a:p>
          <a:p>
            <a:pPr lvl="1"/>
            <a:r>
              <a:rPr lang="en-US" altLang="zh-TW" dirty="0" err="1" smtClean="0"/>
              <a:t>PoE</a:t>
            </a:r>
            <a:r>
              <a:rPr lang="en-US" altLang="zh-TW" dirty="0" smtClean="0"/>
              <a:t> Client</a:t>
            </a:r>
          </a:p>
          <a:p>
            <a:pPr lvl="1"/>
            <a:r>
              <a:rPr lang="en-US" altLang="zh-TW" dirty="0" err="1" smtClean="0"/>
              <a:t>PoE</a:t>
            </a:r>
            <a:r>
              <a:rPr lang="en-US" altLang="zh-TW" dirty="0" smtClean="0"/>
              <a:t> Out</a:t>
            </a:r>
          </a:p>
          <a:p>
            <a:pPr lvl="1"/>
            <a:r>
              <a:rPr lang="en-US" altLang="zh-TW" dirty="0" smtClean="0"/>
              <a:t>2.4/5G</a:t>
            </a:r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Mesh Mode</a:t>
            </a:r>
          </a:p>
          <a:p>
            <a:pPr lvl="1">
              <a:buNone/>
            </a:pPr>
            <a:endParaRPr lang="en-US" altLang="zh-TW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ublink.org/images/stories/DrayTek/AP900/ap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717032"/>
            <a:ext cx="323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blink.org/images/stories/DrayTek/AP800/vigorap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196752"/>
            <a:ext cx="15716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5124" y="1484784"/>
            <a:ext cx="1177094" cy="266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7567" y="501243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6714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837</Words>
  <Application>Microsoft Office PowerPoint</Application>
  <PresentationFormat>如螢幕大小 (4:3)</PresentationFormat>
  <Paragraphs>418</Paragraphs>
  <Slides>35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Office 佈景主題</vt:lpstr>
      <vt:lpstr>Vigor無線管理系統APM</vt:lpstr>
      <vt:lpstr>統一管理的好處</vt:lpstr>
      <vt:lpstr>結合現有的防火牆 架構不用變更</vt:lpstr>
      <vt:lpstr>區分來賓與員工使用的無線網路</vt:lpstr>
      <vt:lpstr>認證方式</vt:lpstr>
      <vt:lpstr>可挑選的型號</vt:lpstr>
      <vt:lpstr>Vigor機型差異</vt:lpstr>
      <vt:lpstr>VigorAP920R/RP 室外三防AP</vt:lpstr>
      <vt:lpstr>VigorAP差別在那</vt:lpstr>
      <vt:lpstr>Vigor Mesh Mode</vt:lpstr>
      <vt:lpstr>Mesh Mode</vt:lpstr>
      <vt:lpstr>投影片 12</vt:lpstr>
      <vt:lpstr>VigorAP Client 數</vt:lpstr>
      <vt:lpstr>可規劃的方式 使用者登入模式一</vt:lpstr>
      <vt:lpstr>可規劃的方式彈出視窗 使用者登入模式二</vt:lpstr>
      <vt:lpstr>SMS Pin/FB/G+  Hotspot Web Portal(Social Login)</vt:lpstr>
      <vt:lpstr>AP Dashboard</vt:lpstr>
      <vt:lpstr>AP中央管理狀態</vt:lpstr>
      <vt:lpstr>Wifi 設定檔-設定/套用派送</vt:lpstr>
      <vt:lpstr>AP維護-備份/韌體更新</vt:lpstr>
      <vt:lpstr>AP流量</vt:lpstr>
      <vt:lpstr>非法AP查看</vt:lpstr>
      <vt:lpstr>AP負載平衡</vt:lpstr>
      <vt:lpstr>投影片 24</vt:lpstr>
      <vt:lpstr>功能支援列表</vt:lpstr>
      <vt:lpstr>驗證-鎖MAC/WEP/WPA/WPA2</vt:lpstr>
      <vt:lpstr>驗證-本機User</vt:lpstr>
      <vt:lpstr>Radius</vt:lpstr>
      <vt:lpstr>LDAP</vt:lpstr>
      <vt:lpstr>VigorSwitch P2261可以設定排程供電</vt:lpstr>
      <vt:lpstr>大架構(URS或是自建LDAP)</vt:lpstr>
      <vt:lpstr>大架構各端點狀態查看</vt:lpstr>
      <vt:lpstr>其他功能</vt:lpstr>
      <vt:lpstr>The END</vt:lpstr>
      <vt:lpstr>@LINE http://line.naver.jp/ti/p/%40xat.0000132120.jmw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Vigor無線管理系統APM</dc:title>
  <dc:creator>JanusLin</dc:creator>
  <cp:lastModifiedBy>JanusLin</cp:lastModifiedBy>
  <cp:revision>90</cp:revision>
  <dcterms:created xsi:type="dcterms:W3CDTF">2015-02-27T07:41:06Z</dcterms:created>
  <dcterms:modified xsi:type="dcterms:W3CDTF">2020-09-28T00:41:14Z</dcterms:modified>
</cp:coreProperties>
</file>